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9" r:id="rId2"/>
    <p:sldMasterId id="2147483665" r:id="rId3"/>
    <p:sldMasterId id="2147483673" r:id="rId4"/>
  </p:sldMasterIdLst>
  <p:notesMasterIdLst>
    <p:notesMasterId r:id="rId96"/>
  </p:notesMasterIdLst>
  <p:sldIdLst>
    <p:sldId id="257" r:id="rId5"/>
    <p:sldId id="4954" r:id="rId6"/>
    <p:sldId id="258" r:id="rId7"/>
    <p:sldId id="260" r:id="rId8"/>
    <p:sldId id="302" r:id="rId9"/>
    <p:sldId id="4949" r:id="rId10"/>
    <p:sldId id="2076137159" r:id="rId11"/>
    <p:sldId id="2076137120" r:id="rId12"/>
    <p:sldId id="2076137122" r:id="rId13"/>
    <p:sldId id="2076137121" r:id="rId14"/>
    <p:sldId id="2076137150" r:id="rId15"/>
    <p:sldId id="5018" r:id="rId16"/>
    <p:sldId id="4989" r:id="rId17"/>
    <p:sldId id="2076137077" r:id="rId18"/>
    <p:sldId id="303" r:id="rId19"/>
    <p:sldId id="2076137137" r:id="rId20"/>
    <p:sldId id="2076137153" r:id="rId21"/>
    <p:sldId id="2076137154" r:id="rId22"/>
    <p:sldId id="2076137149" r:id="rId23"/>
    <p:sldId id="2076137152" r:id="rId24"/>
    <p:sldId id="1893" r:id="rId25"/>
    <p:sldId id="1942" r:id="rId26"/>
    <p:sldId id="1941" r:id="rId27"/>
    <p:sldId id="2076137162" r:id="rId28"/>
    <p:sldId id="2076137167" r:id="rId29"/>
    <p:sldId id="2076137168" r:id="rId30"/>
    <p:sldId id="2076137169" r:id="rId31"/>
    <p:sldId id="2076137161" r:id="rId32"/>
    <p:sldId id="2076137138" r:id="rId33"/>
    <p:sldId id="2076137126" r:id="rId34"/>
    <p:sldId id="2076137139" r:id="rId35"/>
    <p:sldId id="2076137141" r:id="rId36"/>
    <p:sldId id="2076137155" r:id="rId37"/>
    <p:sldId id="2076137156" r:id="rId38"/>
    <p:sldId id="1905" r:id="rId39"/>
    <p:sldId id="2076137157" r:id="rId40"/>
    <p:sldId id="2076137160" r:id="rId41"/>
    <p:sldId id="2076137124" r:id="rId42"/>
    <p:sldId id="2076137125" r:id="rId43"/>
    <p:sldId id="2076137129" r:id="rId44"/>
    <p:sldId id="2076137163" r:id="rId45"/>
    <p:sldId id="2611" r:id="rId46"/>
    <p:sldId id="2076137142" r:id="rId47"/>
    <p:sldId id="2595" r:id="rId48"/>
    <p:sldId id="2076137165" r:id="rId49"/>
    <p:sldId id="2599" r:id="rId50"/>
    <p:sldId id="2610" r:id="rId51"/>
    <p:sldId id="2614" r:id="rId52"/>
    <p:sldId id="1956" r:id="rId53"/>
    <p:sldId id="2619" r:id="rId54"/>
    <p:sldId id="290" r:id="rId55"/>
    <p:sldId id="261" r:id="rId56"/>
    <p:sldId id="262" r:id="rId57"/>
    <p:sldId id="2076137164" r:id="rId58"/>
    <p:sldId id="1488" r:id="rId59"/>
    <p:sldId id="1478" r:id="rId60"/>
    <p:sldId id="1482" r:id="rId61"/>
    <p:sldId id="1483" r:id="rId62"/>
    <p:sldId id="1945" r:id="rId63"/>
    <p:sldId id="2076137076" r:id="rId64"/>
    <p:sldId id="2076137078" r:id="rId65"/>
    <p:sldId id="2076137151" r:id="rId66"/>
    <p:sldId id="2076137079" r:id="rId67"/>
    <p:sldId id="2076137080" r:id="rId68"/>
    <p:sldId id="2076137081" r:id="rId69"/>
    <p:sldId id="2076137082" r:id="rId70"/>
    <p:sldId id="2076137083" r:id="rId71"/>
    <p:sldId id="2076137084" r:id="rId72"/>
    <p:sldId id="2076137085" r:id="rId73"/>
    <p:sldId id="2076137086" r:id="rId74"/>
    <p:sldId id="2076137087" r:id="rId75"/>
    <p:sldId id="2076137088" r:id="rId76"/>
    <p:sldId id="2076137089" r:id="rId77"/>
    <p:sldId id="2076137090" r:id="rId78"/>
    <p:sldId id="2076137091" r:id="rId79"/>
    <p:sldId id="2076137092" r:id="rId80"/>
    <p:sldId id="2076137093" r:id="rId81"/>
    <p:sldId id="2076137094" r:id="rId82"/>
    <p:sldId id="2076137095" r:id="rId83"/>
    <p:sldId id="2076137096" r:id="rId84"/>
    <p:sldId id="2076137097" r:id="rId85"/>
    <p:sldId id="5031" r:id="rId86"/>
    <p:sldId id="4926" r:id="rId87"/>
    <p:sldId id="5042" r:id="rId88"/>
    <p:sldId id="4928" r:id="rId89"/>
    <p:sldId id="5043" r:id="rId90"/>
    <p:sldId id="4929" r:id="rId91"/>
    <p:sldId id="4930" r:id="rId92"/>
    <p:sldId id="4931" r:id="rId93"/>
    <p:sldId id="4932" r:id="rId94"/>
    <p:sldId id="4956" r:id="rId9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23B0C84-3715-4825-B31F-D9CFC72C3F79}">
          <p14:sldIdLst>
            <p14:sldId id="257"/>
            <p14:sldId id="4954"/>
            <p14:sldId id="258"/>
            <p14:sldId id="260"/>
            <p14:sldId id="302"/>
            <p14:sldId id="4949"/>
            <p14:sldId id="2076137159"/>
            <p14:sldId id="2076137120"/>
            <p14:sldId id="2076137122"/>
            <p14:sldId id="2076137121"/>
            <p14:sldId id="2076137150"/>
            <p14:sldId id="5018"/>
            <p14:sldId id="4989"/>
            <p14:sldId id="2076137077"/>
            <p14:sldId id="303"/>
          </p14:sldIdLst>
        </p14:section>
        <p14:section name="SOURCE CONTROL AND SRE" id="{82128640-D2B9-4BBD-B7AB-97C1533D000B}">
          <p14:sldIdLst>
            <p14:sldId id="2076137137"/>
            <p14:sldId id="2076137153"/>
            <p14:sldId id="2076137154"/>
            <p14:sldId id="2076137149"/>
            <p14:sldId id="2076137152"/>
            <p14:sldId id="1893"/>
            <p14:sldId id="1942"/>
            <p14:sldId id="1941"/>
            <p14:sldId id="2076137162"/>
            <p14:sldId id="2076137167"/>
            <p14:sldId id="2076137168"/>
            <p14:sldId id="2076137169"/>
            <p14:sldId id="2076137161"/>
            <p14:sldId id="2076137138"/>
            <p14:sldId id="2076137126"/>
            <p14:sldId id="2076137139"/>
            <p14:sldId id="2076137141"/>
            <p14:sldId id="2076137155"/>
            <p14:sldId id="2076137156"/>
            <p14:sldId id="1905"/>
            <p14:sldId id="2076137157"/>
            <p14:sldId id="2076137160"/>
            <p14:sldId id="2076137124"/>
            <p14:sldId id="2076137125"/>
            <p14:sldId id="2076137129"/>
          </p14:sldIdLst>
        </p14:section>
        <p14:section name="BUILD AUTOMATION" id="{0DB6C62C-7B64-4793-ABEF-84AE5F40E150}">
          <p14:sldIdLst>
            <p14:sldId id="2076137163"/>
            <p14:sldId id="2611"/>
            <p14:sldId id="2076137142"/>
            <p14:sldId id="2595"/>
            <p14:sldId id="2076137165"/>
            <p14:sldId id="2599"/>
            <p14:sldId id="2610"/>
            <p14:sldId id="2614"/>
            <p14:sldId id="1956"/>
            <p14:sldId id="2619"/>
            <p14:sldId id="290"/>
            <p14:sldId id="261"/>
            <p14:sldId id="262"/>
          </p14:sldIdLst>
        </p14:section>
        <p14:section name="DEPENDENCY MGMT" id="{9304E246-3A09-4E0E-9356-E612A6C49EBF}">
          <p14:sldIdLst>
            <p14:sldId id="2076137164"/>
            <p14:sldId id="1488"/>
            <p14:sldId id="1478"/>
            <p14:sldId id="1482"/>
            <p14:sldId id="1483"/>
            <p14:sldId id="1945"/>
          </p14:sldIdLst>
        </p14:section>
        <p14:section name="AZ-400 EXAM STRATEGY" id="{5F8DF27E-A1BC-43EC-B8B6-91592F49A686}">
          <p14:sldIdLst>
            <p14:sldId id="2076137076"/>
            <p14:sldId id="2076137078"/>
            <p14:sldId id="2076137151"/>
            <p14:sldId id="2076137079"/>
            <p14:sldId id="2076137080"/>
            <p14:sldId id="2076137081"/>
            <p14:sldId id="2076137082"/>
            <p14:sldId id="2076137083"/>
            <p14:sldId id="2076137084"/>
            <p14:sldId id="2076137085"/>
            <p14:sldId id="2076137086"/>
            <p14:sldId id="2076137087"/>
            <p14:sldId id="2076137088"/>
            <p14:sldId id="2076137089"/>
            <p14:sldId id="2076137090"/>
            <p14:sldId id="2076137091"/>
            <p14:sldId id="2076137092"/>
            <p14:sldId id="2076137093"/>
            <p14:sldId id="2076137094"/>
            <p14:sldId id="2076137095"/>
            <p14:sldId id="2076137096"/>
            <p14:sldId id="2076137097"/>
            <p14:sldId id="5031"/>
            <p14:sldId id="4926"/>
            <p14:sldId id="5042"/>
            <p14:sldId id="4928"/>
            <p14:sldId id="5043"/>
            <p14:sldId id="4929"/>
            <p14:sldId id="4930"/>
            <p14:sldId id="4931"/>
            <p14:sldId id="4932"/>
            <p14:sldId id="4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4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557" autoAdjust="0"/>
    <p:restoredTop sz="95256" autoAdjust="0"/>
  </p:normalViewPr>
  <p:slideViewPr>
    <p:cSldViewPr snapToGrid="0" snapToObjects="1">
      <p:cViewPr varScale="1">
        <p:scale>
          <a:sx n="150" d="100"/>
          <a:sy n="150" d="100"/>
        </p:scale>
        <p:origin x="132" y="1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77DA4-1661-45EF-A9F3-8EC09FB0B812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D80BB-7EA4-42A6-9C95-4ACF2E12C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/>
                </a:solidFill>
              </a:rPr>
              <a:t>Benefits include: Reusability, traceability, manageability, efficiency, collaboration, and learning</a:t>
            </a:r>
          </a:p>
          <a:p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55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83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994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3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2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76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8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4/22/2021 7:29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851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 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greenfield project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is one that lacks constraints imposed by prior work.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the software examples shown in the student materials. 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19146B-24F9-441E-A368-DB3B5A84C1D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4/22/2021 7:29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688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88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83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4/22/2021 7:29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6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2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989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59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605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5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1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384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78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04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4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1819156"/>
            <a:ext cx="3125915" cy="830997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2" y="2971800"/>
            <a:ext cx="3123437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4000500" y="0"/>
            <a:ext cx="5143500" cy="51435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 err="1">
              <a:ln>
                <a:noFill/>
              </a:ln>
              <a:solidFill>
                <a:srgbClr val="00240D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8069" y="600075"/>
            <a:ext cx="3768364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4833"/>
            <a:ext cx="6858000" cy="415499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68580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9946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4122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5171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CF7AD3-B775-4527-BDEB-B29A9D35D8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48" y="2664619"/>
            <a:ext cx="1814302" cy="18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6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664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D6FDB-8DF0-418F-8936-23A5898E2C5D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3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279" y="1735790"/>
            <a:ext cx="2400300" cy="460057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Graphic 11" descr="Chat">
            <a:extLst>
              <a:ext uri="{FF2B5EF4-FFF2-40B4-BE49-F238E27FC236}">
                <a16:creationId xmlns:a16="http://schemas.microsoft.com/office/drawing/2014/main" id="{B8821E57-C7BE-4AD5-A18D-A44C0FA07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280" y="140536"/>
            <a:ext cx="1684747" cy="16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0344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" y="0"/>
            <a:ext cx="5243501" cy="5143500"/>
          </a:xfrm>
          <a:prstGeom prst="rect">
            <a:avLst/>
          </a:prstGeom>
          <a:solidFill>
            <a:srgbClr val="00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4" y="805815"/>
            <a:ext cx="4622916" cy="1209562"/>
          </a:xfrm>
        </p:spPr>
        <p:txBody>
          <a:bodyPr/>
          <a:lstStyle>
            <a:lvl1pPr>
              <a:defRPr>
                <a:latin typeface="Segoe UI (Body)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6DDD6FDB-8DF0-418F-8936-23A5898E2C5D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955B6-869D-4048-947D-3F8B714FA4A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B197BBDE-161D-4673-976E-48A4741BF9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8987" y="1328233"/>
            <a:ext cx="2470690" cy="2470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FBE623-E7DC-418F-90E0-B97A24BEA1A1}"/>
              </a:ext>
            </a:extLst>
          </p:cNvPr>
          <p:cNvSpPr txBox="1"/>
          <p:nvPr userDrawn="1"/>
        </p:nvSpPr>
        <p:spPr>
          <a:xfrm>
            <a:off x="6818235" y="2069864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D64AE"/>
                </a:solidFill>
              </a:rPr>
              <a:t>HANDS</a:t>
            </a:r>
          </a:p>
          <a:p>
            <a:pPr algn="ctr"/>
            <a:r>
              <a:rPr lang="en-US" sz="2400" dirty="0">
                <a:solidFill>
                  <a:srgbClr val="0D64AE"/>
                </a:solidFill>
              </a:rPr>
              <a:t>ON</a:t>
            </a:r>
            <a:endParaRPr lang="en-US" sz="1350" dirty="0">
              <a:solidFill>
                <a:srgbClr val="0D6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5734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23950"/>
            <a:ext cx="8229600" cy="867930"/>
          </a:xfrm>
        </p:spPr>
        <p:txBody>
          <a:bodyPr/>
          <a:lstStyle>
            <a:lvl1pPr>
              <a:defRPr sz="2400"/>
            </a:lvl1pPr>
            <a:lvl2pPr marL="685783" indent="-274313">
              <a:buFont typeface="Wingdings" charset="2"/>
              <a:buChar char="§"/>
              <a:defRPr/>
            </a:lvl2pPr>
            <a:lvl3pPr marL="914378" indent="-182876">
              <a:buFont typeface="Wingdings" charset="2"/>
              <a:buChar char="§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196776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68580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8019" y="2923863"/>
            <a:ext cx="1699022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67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297484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54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C9F5B-0861-4958-8E5E-EBE62DA2D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3A62F-680B-4A35-98D0-365BE5368FE3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653B1-F4C5-46E3-BD7E-919956F3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FC8B0-9294-4FAA-909C-A1D789534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DD8FD-015D-4648-8F85-DA5F2F406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24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CE74C-60B9-4019-9C53-715EEF8874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2201" y="66612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17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983" y="465321"/>
            <a:ext cx="850786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694385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342F8D-E76A-4F87-BED0-4C2AD29540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1524" y="0"/>
            <a:ext cx="7180952" cy="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9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5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94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7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9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90" r:id="rId14"/>
    <p:sldLayoutId id="2147483692" r:id="rId15"/>
    <p:sldLayoutId id="2147483693" r:id="rId1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0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769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emf"/><Relationship Id="rId5" Type="http://schemas.openxmlformats.org/officeDocument/2006/relationships/image" Target="../media/image6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e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Doctors_perform_surgery,_hernia_operation_aboard_USS_Kearsarge_DVIDS122192.jp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3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0130" y="37185"/>
            <a:ext cx="5894888" cy="1616093"/>
          </a:xfrm>
        </p:spPr>
        <p:txBody>
          <a:bodyPr/>
          <a:lstStyle/>
          <a:p>
            <a:r>
              <a:rPr lang="en-US" sz="2600" dirty="0">
                <a:solidFill>
                  <a:schemeClr val="bg1"/>
                </a:solidFill>
              </a:rPr>
              <a:t>Exam AZ-400: Microsoft DevOps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Solutions Crash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70100" y="3777274"/>
            <a:ext cx="3473302" cy="1314450"/>
          </a:xfrm>
        </p:spPr>
        <p:txBody>
          <a:bodyPr/>
          <a:lstStyle/>
          <a:p>
            <a:r>
              <a:rPr lang="en-US" sz="2400" dirty="0"/>
              <a:t>          Tim Warner</a:t>
            </a:r>
            <a:br>
              <a:rPr lang="en-US" sz="2400" dirty="0"/>
            </a:br>
            <a:r>
              <a:rPr lang="en-US" sz="2400" dirty="0"/>
              <a:t>@TechTrainerTim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BB5B-C316-42BE-AFB9-3A5212E8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864" y="1396683"/>
            <a:ext cx="2901585" cy="29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AE6610-D4BF-4B27-92A6-92E86FB4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597" y="551756"/>
            <a:ext cx="5152805" cy="409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5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AZ-400 Latest Updates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9B6EA-750C-4DFD-92E4-673687D51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820" y="551573"/>
            <a:ext cx="6280360" cy="424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8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B7EE4-C4E1-4355-B1CE-0E578276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Engineer Expert Certification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D6D48-BD20-465E-A2EC-69C9CFDC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5" y="1409845"/>
            <a:ext cx="8923809" cy="23238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B612BA-E384-444D-AD82-5AD04C747E79}"/>
              </a:ext>
            </a:extLst>
          </p:cNvPr>
          <p:cNvSpPr/>
          <p:nvPr/>
        </p:nvSpPr>
        <p:spPr>
          <a:xfrm>
            <a:off x="4775200" y="28003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A98026-8648-4C83-86EF-6CCCB6403DCC}"/>
              </a:ext>
            </a:extLst>
          </p:cNvPr>
          <p:cNvSpPr/>
          <p:nvPr/>
        </p:nvSpPr>
        <p:spPr>
          <a:xfrm>
            <a:off x="1682750" y="2305050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AZ-104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E8B34A-B786-4334-A178-FBFC4F8EC0F4}"/>
              </a:ext>
            </a:extLst>
          </p:cNvPr>
          <p:cNvSpPr/>
          <p:nvPr/>
        </p:nvSpPr>
        <p:spPr>
          <a:xfrm>
            <a:off x="1682750" y="3397104"/>
            <a:ext cx="1174750" cy="3365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AZ-204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2CD3D6-E875-498B-8FF6-0DF352EE62FC}"/>
              </a:ext>
            </a:extLst>
          </p:cNvPr>
          <p:cNvSpPr/>
          <p:nvPr/>
        </p:nvSpPr>
        <p:spPr>
          <a:xfrm>
            <a:off x="1225550" y="2449440"/>
            <a:ext cx="412750" cy="412750"/>
          </a:xfrm>
          <a:prstGeom prst="ellipse">
            <a:avLst/>
          </a:prstGeom>
          <a:noFill/>
          <a:ln w="57150">
            <a:solidFill>
              <a:srgbClr val="BE4D4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3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Suggested Certification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 Exam AZ-104, Microsoft Azure Administrator, first</a:t>
            </a:r>
          </a:p>
          <a:p>
            <a:pPr lvl="1"/>
            <a:r>
              <a:rPr lang="en-US" dirty="0"/>
              <a:t>You need those core infrastructure skills</a:t>
            </a:r>
          </a:p>
          <a:p>
            <a:pPr lvl="1"/>
            <a:r>
              <a:rPr lang="en-US" dirty="0"/>
              <a:t>JSON, PowerShell</a:t>
            </a:r>
          </a:p>
          <a:p>
            <a:pPr lvl="1"/>
            <a:r>
              <a:rPr lang="en-US" dirty="0"/>
              <a:t>Monitoring</a:t>
            </a:r>
          </a:p>
          <a:p>
            <a:r>
              <a:rPr lang="en-US" dirty="0"/>
              <a:t>Then clear Exam AZ-400</a:t>
            </a:r>
          </a:p>
          <a:p>
            <a:pPr lvl="1"/>
            <a:r>
              <a:rPr lang="en-US" dirty="0"/>
              <a:t>AZ-400 is about development principles, not programming</a:t>
            </a:r>
          </a:p>
          <a:p>
            <a:pPr lvl="2"/>
            <a:r>
              <a:rPr lang="en-US" dirty="0"/>
              <a:t>This course gives	you the dev foundations</a:t>
            </a:r>
          </a:p>
          <a:p>
            <a:pPr lvl="2"/>
            <a:r>
              <a:rPr lang="en-US" dirty="0"/>
              <a:t>You need to already have the ops foundations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61120-E34F-4545-B208-F7C8AD69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63995069-69E5-4381-9671-C69866B93FC4}"/>
              </a:ext>
            </a:extLst>
          </p:cNvPr>
          <p:cNvSpPr/>
          <p:nvPr/>
        </p:nvSpPr>
        <p:spPr>
          <a:xfrm>
            <a:off x="2487120" y="1089189"/>
            <a:ext cx="4169760" cy="3122052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7160" tIns="137160" rIns="137160" bIns="13716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450"/>
              </a:spcBef>
            </a:pPr>
            <a:r>
              <a:rPr lang="en-US" dirty="0">
                <a:solidFill>
                  <a:schemeClr val="bg1"/>
                </a:solidFill>
              </a:rPr>
              <a:t>Interdependence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A2048-FB70-46D4-A516-B738655F7FD6}"/>
              </a:ext>
            </a:extLst>
          </p:cNvPr>
          <p:cNvSpPr txBox="1"/>
          <p:nvPr/>
        </p:nvSpPr>
        <p:spPr>
          <a:xfrm>
            <a:off x="1905814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Content knowledge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7D8EA-D531-43B6-821A-549B9677E818}"/>
              </a:ext>
            </a:extLst>
          </p:cNvPr>
          <p:cNvSpPr txBox="1"/>
          <p:nvPr/>
        </p:nvSpPr>
        <p:spPr>
          <a:xfrm>
            <a:off x="5269853" y="2119301"/>
            <a:ext cx="196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Practical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C4BAF-D29C-41B7-A22E-C1DCBB043612}"/>
              </a:ext>
            </a:extLst>
          </p:cNvPr>
          <p:cNvSpPr txBox="1"/>
          <p:nvPr/>
        </p:nvSpPr>
        <p:spPr>
          <a:xfrm>
            <a:off x="3248347" y="4241949"/>
            <a:ext cx="26473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Gotham Medium" panose="02000604030000020004" pitchFamily="50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500" dirty="0"/>
              <a:t>Test-taking skills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ADE8-5344-4383-B36B-B9458A149C4F}"/>
              </a:ext>
            </a:extLst>
          </p:cNvPr>
          <p:cNvSpPr/>
          <p:nvPr/>
        </p:nvSpPr>
        <p:spPr>
          <a:xfrm>
            <a:off x="-1" y="196815"/>
            <a:ext cx="90502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Tim's Certification Study Pyramid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079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ea"/>
                <a:cs typeface="+mj-cs"/>
              </a:rPr>
              <a:t>Thank</a:t>
            </a:r>
            <a:r>
              <a:rPr lang="en-US" dirty="0"/>
              <a:t>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639" y="1669236"/>
            <a:ext cx="6659452" cy="25782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Course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materials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timw.info/az400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Twitter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@TechTrainerTim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Work</a:t>
            </a:r>
            <a:r>
              <a:rPr lang="en-US" dirty="0"/>
              <a:t>: 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timw.info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/</a:t>
            </a:r>
            <a:r>
              <a:rPr lang="en-US" b="1" dirty="0" err="1">
                <a:solidFill>
                  <a:srgbClr val="0070C0"/>
                </a:solidFill>
                <a:latin typeface="+mn-lt"/>
                <a:cs typeface="+mn-cs"/>
              </a:rPr>
              <a:t>ps</a:t>
            </a:r>
            <a:endParaRPr lang="en-US" b="1" dirty="0">
              <a:solidFill>
                <a:srgbClr val="0070C0"/>
              </a:solidFill>
              <a:latin typeface="+mn-lt"/>
              <a:cs typeface="+mn-cs"/>
            </a:endParaRPr>
          </a:p>
          <a:p>
            <a:r>
              <a:rPr lang="en-US" dirty="0">
                <a:solidFill>
                  <a:schemeClr val="tx1"/>
                </a:solidFill>
                <a:latin typeface="+mn-lt"/>
                <a:cs typeface="+mn-cs"/>
              </a:rPr>
              <a:t>Web</a:t>
            </a:r>
            <a:r>
              <a:rPr lang="en-US" dirty="0"/>
              <a:t>: </a:t>
            </a:r>
            <a:r>
              <a:rPr lang="en-US" b="1" dirty="0">
                <a:solidFill>
                  <a:srgbClr val="0070C0"/>
                </a:solidFill>
                <a:latin typeface="+mn-lt"/>
                <a:cs typeface="+mn-cs"/>
              </a:rPr>
              <a:t>TechTrainerTim.com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0EB8-2454-4A4A-B1B6-69A9EBF8F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4" y="821977"/>
            <a:ext cx="2449918" cy="18831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FCE91-1C29-4EEA-9CD8-0BA1E479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60" y="28702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68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Source Control and SRE Strategy</a:t>
            </a:r>
          </a:p>
        </p:txBody>
      </p:sp>
    </p:spTree>
    <p:extLst>
      <p:ext uri="{BB962C8B-B14F-4D97-AF65-F5344CB8AC3E}">
        <p14:creationId xmlns:p14="http://schemas.microsoft.com/office/powerpoint/2010/main" val="405634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31A1-F260-47F0-BE13-3A0ECA3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- The Three Ways</a:t>
            </a:r>
          </a:p>
        </p:txBody>
      </p:sp>
      <p:pic>
        <p:nvPicPr>
          <p:cNvPr id="2050" name="Picture 2" descr="The DevOps 3 Ways - Remove the software delivery plagues">
            <a:extLst>
              <a:ext uri="{FF2B5EF4-FFF2-40B4-BE49-F238E27FC236}">
                <a16:creationId xmlns:a16="http://schemas.microsoft.com/office/drawing/2014/main" id="{D04B57EF-E239-4EE4-BF99-3FF876AE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96" y="679450"/>
            <a:ext cx="698440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313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BD30-A9A0-4F72-8D04-9E8963E8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F77E8-81F8-48AA-98AE-3EF5753B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1026" name="Picture 2" descr="Prerequisites for a solid development process">
            <a:extLst>
              <a:ext uri="{FF2B5EF4-FFF2-40B4-BE49-F238E27FC236}">
                <a16:creationId xmlns:a16="http://schemas.microsoft.com/office/drawing/2014/main" id="{F63B1E23-DC50-42F2-A311-EEB620CBE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688209"/>
            <a:ext cx="8432800" cy="17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541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F118-A051-415B-A297-F22A7D3F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Formats 'n'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427A1-4A7F-4F96-B14D-F2A46A2E3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formats</a:t>
            </a:r>
          </a:p>
          <a:p>
            <a:pPr lvl="1"/>
            <a:r>
              <a:rPr lang="en-US" dirty="0"/>
              <a:t>JSON</a:t>
            </a:r>
          </a:p>
          <a:p>
            <a:pPr lvl="1"/>
            <a:r>
              <a:rPr lang="en-US" dirty="0"/>
              <a:t>YAML</a:t>
            </a:r>
          </a:p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Azure PowerShell</a:t>
            </a:r>
          </a:p>
          <a:p>
            <a:pPr lvl="1"/>
            <a:r>
              <a:rPr lang="en-US" dirty="0"/>
              <a:t>Azure CLI</a:t>
            </a:r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KQL</a:t>
            </a:r>
          </a:p>
        </p:txBody>
      </p:sp>
    </p:spTree>
    <p:extLst>
      <p:ext uri="{BB962C8B-B14F-4D97-AF65-F5344CB8AC3E}">
        <p14:creationId xmlns:p14="http://schemas.microsoft.com/office/powerpoint/2010/main" val="6294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164" y="0"/>
            <a:ext cx="6386148" cy="5143500"/>
          </a:xfrm>
        </p:spPr>
        <p:txBody>
          <a:bodyPr anchor="ctr"/>
          <a:lstStyle/>
          <a:p>
            <a:r>
              <a:rPr lang="en-US" dirty="0"/>
              <a:t>Based in Nashville, TN, US</a:t>
            </a:r>
          </a:p>
          <a:p>
            <a:r>
              <a:rPr lang="en-US" dirty="0"/>
              <a:t>MCT, MVP</a:t>
            </a:r>
          </a:p>
          <a:p>
            <a:r>
              <a:rPr lang="en-US" dirty="0"/>
              <a:t>Twitter: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r>
              <a:rPr lang="en-US" dirty="0"/>
              <a:t>Badge: </a:t>
            </a:r>
            <a:r>
              <a:rPr lang="en-US" b="1" dirty="0">
                <a:solidFill>
                  <a:srgbClr val="0070C0"/>
                </a:solidFill>
              </a:rPr>
              <a:t>TechTrainerTim.com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436B25-65F8-44BF-8D8B-5573BA73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96" y="861869"/>
            <a:ext cx="2038653" cy="15670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Image result for microsoft mvp logo">
            <a:extLst>
              <a:ext uri="{FF2B5EF4-FFF2-40B4-BE49-F238E27FC236}">
                <a16:creationId xmlns:a16="http://schemas.microsoft.com/office/drawing/2014/main" id="{85B2107A-E062-439D-8C3B-70BE3E8D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6" y="1881186"/>
            <a:ext cx="8286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DA2360-6359-4DBA-9A49-7DF447FE1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40" y="2705100"/>
            <a:ext cx="1567005" cy="156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8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5C97-D6C6-411B-9807-E2D1BEF1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6932-4AC1-46A9-906A-91A48F4C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903FC-2BC6-4A9D-A0EB-259C48EA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30" y="741428"/>
            <a:ext cx="7175419" cy="3855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E85575-03FF-4F8E-BA8A-7AC0EDB9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44" y="832149"/>
            <a:ext cx="2309555" cy="3479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B88F6-0DA2-45DD-99BA-48BD553B9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31" y="814771"/>
            <a:ext cx="2421730" cy="3547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146E4-0B38-442B-ACF0-BCD97594E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93" y="814771"/>
            <a:ext cx="2252228" cy="34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6F46-19F5-4F8D-862C-8EA55340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Benefits of source control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6E624-93FC-4C90-A3DB-F4733AA35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145876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2BA12C6-EBD9-4B02-8D54-813C6D68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177421"/>
            <a:ext cx="5026090" cy="228819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24C50F9-10CC-4FBE-94E0-BE285841F5D6}"/>
              </a:ext>
            </a:extLst>
          </p:cNvPr>
          <p:cNvSpPr/>
          <p:nvPr/>
        </p:nvSpPr>
        <p:spPr>
          <a:xfrm>
            <a:off x="31470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Create workflows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593C42-4D6C-4596-9AA8-987CEA33A4E7}"/>
              </a:ext>
            </a:extLst>
          </p:cNvPr>
          <p:cNvSpPr/>
          <p:nvPr/>
        </p:nvSpPr>
        <p:spPr>
          <a:xfrm>
            <a:off x="2041443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Work with versions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18064B-FBD5-460E-8389-2746682C973F}"/>
              </a:ext>
            </a:extLst>
          </p:cNvPr>
          <p:cNvSpPr/>
          <p:nvPr/>
        </p:nvSpPr>
        <p:spPr>
          <a:xfrm>
            <a:off x="3768178" y="3607839"/>
            <a:ext cx="1466303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Collaboration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D1A8725-AB59-4699-85B5-D9813B0C1F30}"/>
              </a:ext>
            </a:extLst>
          </p:cNvPr>
          <p:cNvSpPr/>
          <p:nvPr/>
        </p:nvSpPr>
        <p:spPr>
          <a:xfrm>
            <a:off x="5349576" y="3607839"/>
            <a:ext cx="1756976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Maintains history of changes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2DF10E6-B096-409B-A20A-BF95A3C57295}"/>
              </a:ext>
            </a:extLst>
          </p:cNvPr>
          <p:cNvSpPr/>
          <p:nvPr/>
        </p:nvSpPr>
        <p:spPr>
          <a:xfrm>
            <a:off x="7221648" y="3607839"/>
            <a:ext cx="1611640" cy="752992"/>
          </a:xfrm>
          <a:custGeom>
            <a:avLst/>
            <a:gdLst>
              <a:gd name="connsiteX0" fmla="*/ 0 w 1982948"/>
              <a:gd name="connsiteY0" fmla="*/ 0 h 991474"/>
              <a:gd name="connsiteX1" fmla="*/ 1982948 w 1982948"/>
              <a:gd name="connsiteY1" fmla="*/ 0 h 991474"/>
              <a:gd name="connsiteX2" fmla="*/ 1982948 w 1982948"/>
              <a:gd name="connsiteY2" fmla="*/ 991474 h 991474"/>
              <a:gd name="connsiteX3" fmla="*/ 0 w 1982948"/>
              <a:gd name="connsiteY3" fmla="*/ 991474 h 991474"/>
              <a:gd name="connsiteX4" fmla="*/ 0 w 1982948"/>
              <a:gd name="connsiteY4" fmla="*/ 0 h 9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2948" h="991474">
                <a:moveTo>
                  <a:pt x="0" y="0"/>
                </a:moveTo>
                <a:lnTo>
                  <a:pt x="1982948" y="0"/>
                </a:lnTo>
                <a:lnTo>
                  <a:pt x="1982948" y="991474"/>
                </a:lnTo>
                <a:lnTo>
                  <a:pt x="0" y="99147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686366">
              <a:spcBef>
                <a:spcPct val="0"/>
              </a:spcBef>
              <a:spcAft>
                <a:spcPct val="35000"/>
              </a:spcAft>
            </a:pPr>
            <a:r>
              <a:rPr lang="en-US" sz="1471">
                <a:solidFill>
                  <a:schemeClr val="tx1"/>
                </a:solidFill>
                <a:latin typeface="+mj-lt"/>
              </a:rPr>
              <a:t>Automate tasks</a:t>
            </a:r>
            <a:endParaRPr lang="en-IN" sz="147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566785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Distributed source control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62F219-48D5-4187-A47A-900B8F117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423499-ACD8-4E1D-B2FB-69D48D7773F9}"/>
              </a:ext>
            </a:extLst>
          </p:cNvPr>
          <p:cNvSpPr txBox="1"/>
          <p:nvPr/>
        </p:nvSpPr>
        <p:spPr>
          <a:xfrm>
            <a:off x="591342" y="2572370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Distributed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89A4DA-7DE6-4658-BDAF-08F39082A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8" y="1668567"/>
            <a:ext cx="775874" cy="775874"/>
          </a:xfrm>
          <a:prstGeom prst="rect">
            <a:avLst/>
          </a:prstGeom>
        </p:spPr>
      </p:pic>
      <p:graphicFrame>
        <p:nvGraphicFramePr>
          <p:cNvPr id="5" name="Table 4" descr="Strengths are cross platform, open source, offline support, and history. Best used for small codebases, evolving open course, distributed teams, and Greenfield projects">
            <a:extLst>
              <a:ext uri="{FF2B5EF4-FFF2-40B4-BE49-F238E27FC236}">
                <a16:creationId xmlns:a16="http://schemas.microsoft.com/office/drawing/2014/main" id="{2DA0A556-5388-4F92-8C96-C3D0C33EBDD1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Cross platform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open-source friendly code review model via pull requests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Complete offline support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Portable history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enthusiastic growing user based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Smaller size (in bytes) and modular codebases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Evolving through open-source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Highly distributed teams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Teams working across platforms</a:t>
                      </a:r>
                    </a:p>
                    <a:p>
                      <a:pPr marL="285750" indent="-285750" algn="l" defTabSz="932742" rtl="0" eaLnBrk="1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Greenfield codebases</a:t>
                      </a:r>
                    </a:p>
                  </a:txBody>
                  <a:tcPr marL="68570" marR="68570" marT="34285" marB="34285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105F768-F790-48F1-819D-009C7FF56511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Every developer clones a copy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of a repository and has the full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history of the project.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DAB0A-E7AE-4112-871D-BDF308F0DAD8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distributed source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control systems are Mercurial, </a:t>
            </a:r>
            <a:br>
              <a:rPr lang="en-US" sz="1765" dirty="0"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Git, and Bazaar.</a:t>
            </a:r>
          </a:p>
        </p:txBody>
      </p:sp>
    </p:spTree>
    <p:extLst>
      <p:ext uri="{BB962C8B-B14F-4D97-AF65-F5344CB8AC3E}">
        <p14:creationId xmlns:p14="http://schemas.microsoft.com/office/powerpoint/2010/main" val="8392264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C772-0444-4B2B-8F8A-CDAC4E4A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Centralized source control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656FF-1BC6-4D3E-96D9-63982C2A9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049830"/>
            <a:ext cx="8519305" cy="2344943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0AF1D-41EF-43F5-8CE8-5563CF321035}"/>
              </a:ext>
            </a:extLst>
          </p:cNvPr>
          <p:cNvSpPr txBox="1"/>
          <p:nvPr/>
        </p:nvSpPr>
        <p:spPr>
          <a:xfrm>
            <a:off x="591342" y="2529785"/>
            <a:ext cx="934645" cy="203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IN" sz="1471"/>
              <a:t>Centralized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821B059-A900-4838-A1BD-18164C9F1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03" y="1711152"/>
            <a:ext cx="771725" cy="760187"/>
          </a:xfrm>
          <a:prstGeom prst="rect">
            <a:avLst/>
          </a:prstGeom>
        </p:spPr>
      </p:pic>
      <p:graphicFrame>
        <p:nvGraphicFramePr>
          <p:cNvPr id="4" name="Table 3" descr="Strengths include scaling, permissions, monitoring, file locking. Best used for large codebases, audit and access, and hard to merge file types">
            <a:extLst>
              <a:ext uri="{FF2B5EF4-FFF2-40B4-BE49-F238E27FC236}">
                <a16:creationId xmlns:a16="http://schemas.microsoft.com/office/drawing/2014/main" id="{6D54D460-3EE1-406D-ABA9-77908298A3A0}"/>
              </a:ext>
            </a:extLst>
          </p:cNvPr>
          <p:cNvGraphicFramePr>
            <a:graphicFrameLocks noGrp="1"/>
          </p:cNvGraphicFramePr>
          <p:nvPr/>
        </p:nvGraphicFramePr>
        <p:xfrm>
          <a:off x="1907565" y="1191293"/>
          <a:ext cx="6784555" cy="206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2278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3392278">
                  <a:extLst>
                    <a:ext uri="{9D8B030D-6E8A-4147-A177-3AD203B41FA5}">
                      <a16:colId xmlns:a16="http://schemas.microsoft.com/office/drawing/2014/main" val="3414123394"/>
                    </a:ext>
                  </a:extLst>
                </a:gridCol>
              </a:tblGrid>
              <a:tr h="35857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Strengths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1500" b="0" dirty="0">
                          <a:solidFill>
                            <a:schemeClr val="bg1"/>
                          </a:solidFill>
                          <a:latin typeface="+mj-lt"/>
                        </a:rPr>
                        <a:t>Best Used for</a:t>
                      </a:r>
                    </a:p>
                  </a:txBody>
                  <a:tcPr marL="68570" marR="68570" marT="67232" marB="67232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1703448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Easily scales for very large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Granular permission control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Permits monitoring of usage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Allows exclusive file locking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Large integrated codebases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Audit and access control down to </a:t>
                      </a:r>
                      <a:br>
                        <a:rPr lang="en-US" sz="1300" dirty="0">
                          <a:solidFill>
                            <a:srgbClr val="000000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the file level</a:t>
                      </a:r>
                    </a:p>
                    <a:p>
                      <a:pPr marL="28575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Hard to merge file types</a:t>
                      </a:r>
                    </a:p>
                  </a:txBody>
                  <a:tcPr marL="68570" marR="68570" marT="67232" marB="67232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43A5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FD0A791-16F3-4BFA-81DD-194E6FC05C73}"/>
              </a:ext>
            </a:extLst>
          </p:cNvPr>
          <p:cNvSpPr/>
          <p:nvPr/>
        </p:nvSpPr>
        <p:spPr>
          <a:xfrm>
            <a:off x="319788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There is a single central copy of your project, and programmers commit their changes to this central copy.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B5FE-89A6-4FFB-B434-C641F7148B61}"/>
              </a:ext>
            </a:extLst>
          </p:cNvPr>
          <p:cNvSpPr/>
          <p:nvPr/>
        </p:nvSpPr>
        <p:spPr>
          <a:xfrm>
            <a:off x="4631927" y="3516036"/>
            <a:ext cx="4198092" cy="10849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ctr" anchorCtr="0">
            <a:noAutofit/>
          </a:bodyPr>
          <a:lstStyle/>
          <a:p>
            <a:pPr defTabSz="784418">
              <a:spcBef>
                <a:spcPts val="735"/>
              </a:spcBef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Common centralized source control systems are TFVC, CVS, Subversion</a:t>
            </a:r>
            <a:br>
              <a:rPr lang="en-US" sz="1765" dirty="0">
                <a:solidFill>
                  <a:schemeClr val="tx1"/>
                </a:solidFill>
                <a:latin typeface="+mj-lt"/>
              </a:rPr>
            </a:br>
            <a:r>
              <a:rPr lang="en-US" sz="1765" dirty="0">
                <a:solidFill>
                  <a:schemeClr val="tx1"/>
                </a:solidFill>
                <a:latin typeface="+mj-lt"/>
              </a:rPr>
              <a:t>(or SVN), and Perforce.</a:t>
            </a:r>
          </a:p>
        </p:txBody>
      </p:sp>
    </p:spTree>
    <p:extLst>
      <p:ext uri="{BB962C8B-B14F-4D97-AF65-F5344CB8AC3E}">
        <p14:creationId xmlns:p14="http://schemas.microsoft.com/office/powerpoint/2010/main" val="14142957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Branching and Merging</a:t>
            </a:r>
          </a:p>
        </p:txBody>
      </p:sp>
      <p:pic>
        <p:nvPicPr>
          <p:cNvPr id="4098" name="Picture 2" descr="enter image description here">
            <a:extLst>
              <a:ext uri="{FF2B5EF4-FFF2-40B4-BE49-F238E27FC236}">
                <a16:creationId xmlns:a16="http://schemas.microsoft.com/office/drawing/2014/main" id="{42089FC6-1BC8-4E77-AF56-6F74EC670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01446"/>
            <a:ext cx="76200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56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commits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1564F-9579-496D-9409-CAAAC6F8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09" y="521881"/>
            <a:ext cx="5890781" cy="42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6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squash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FABF-2510-4926-A967-AD78162C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88" y="610117"/>
            <a:ext cx="6519424" cy="40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67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658D-59C1-4A49-A3CF-CFE64FFA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D4F7F-0D92-4DF0-ABBB-B435C8D685F2}"/>
              </a:ext>
            </a:extLst>
          </p:cNvPr>
          <p:cNvSpPr txBox="1"/>
          <p:nvPr/>
        </p:nvSpPr>
        <p:spPr>
          <a:xfrm>
            <a:off x="1441450" y="4755118"/>
            <a:ext cx="1540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https://timw.info/k0n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6068E-D015-451A-9CA6-9ABA7D43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76" y="1066988"/>
            <a:ext cx="6619048" cy="3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587E5-F771-4202-A44D-26F8BBD68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8" y="970825"/>
            <a:ext cx="7581870" cy="32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0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87A9-D905-48B5-AF72-B55654C3C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A742D7-E70D-4434-9434-6B2B7D0B7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52" y="585788"/>
            <a:ext cx="3306947" cy="444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5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1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source control/Develop a SRE strategy</a:t>
            </a:r>
          </a:p>
          <a:p>
            <a:r>
              <a:rPr lang="en-US" dirty="0"/>
              <a:t>Develop CI build pipelines</a:t>
            </a:r>
          </a:p>
          <a:p>
            <a:r>
              <a:rPr lang="en-US" dirty="0"/>
              <a:t>Manage dependencies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Development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8C322-16B0-4EE6-9073-7236CFDB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72" y="1131951"/>
            <a:ext cx="7885255" cy="28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7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64A5-3E68-4AF6-9EDD-CC10D090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31C220-7FA3-4FFD-B334-E3DFA714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F7137C-97D2-4304-84FD-89562472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3" y="799442"/>
            <a:ext cx="7795784" cy="36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09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Helm, ACR, and AKS</a:t>
            </a:r>
          </a:p>
        </p:txBody>
      </p:sp>
      <p:pic>
        <p:nvPicPr>
          <p:cNvPr id="2050" name="Picture 2" descr="DevOps workflow with containers">
            <a:extLst>
              <a:ext uri="{FF2B5EF4-FFF2-40B4-BE49-F238E27FC236}">
                <a16:creationId xmlns:a16="http://schemas.microsoft.com/office/drawing/2014/main" id="{6C81AE24-9D33-473F-9D6A-1856A7C63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6" y="671966"/>
            <a:ext cx="5602288" cy="422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0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Engines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BAEBC-BE2E-4AD5-BC26-BD51F65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14" y="573276"/>
            <a:ext cx="3428571" cy="252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EA3061-FE35-4794-8AB6-13A3E57B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78" y="573276"/>
            <a:ext cx="3457143" cy="30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1BBFCB-6215-42D9-96C2-26921BDF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571" y="1835180"/>
            <a:ext cx="3542857" cy="3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938EE-12B0-4FF8-A972-C4D28F733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9" y="636674"/>
            <a:ext cx="5871731" cy="1174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1BD99-839C-4F33-8661-B6988AF9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19" y="1750073"/>
            <a:ext cx="5871731" cy="1524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D2420-D6B2-4F15-AD13-799B2330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" y="2924419"/>
            <a:ext cx="5809524" cy="1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3D1B4-FF6C-4881-99D1-D1376403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Sources and impacts of technical debt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A5E062-7AAB-4855-96E9-E6890F22452A}"/>
              </a:ext>
            </a:extLst>
          </p:cNvPr>
          <p:cNvSpPr txBox="1"/>
          <p:nvPr/>
        </p:nvSpPr>
        <p:spPr>
          <a:xfrm>
            <a:off x="313983" y="895410"/>
            <a:ext cx="8507864" cy="27161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765">
                <a:latin typeface="+mj-lt"/>
              </a:rPr>
              <a:t>Common sources of technical debt are: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F8AC02-DAD5-4C53-BB80-50B76195B0A3}"/>
              </a:ext>
            </a:extLst>
          </p:cNvPr>
          <p:cNvSpPr/>
          <p:nvPr/>
        </p:nvSpPr>
        <p:spPr>
          <a:xfrm>
            <a:off x="320987" y="1313462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coding style and standards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40E1B-205F-45D9-B318-90994E773CD3}"/>
              </a:ext>
            </a:extLst>
          </p:cNvPr>
          <p:cNvSpPr/>
          <p:nvPr/>
        </p:nvSpPr>
        <p:spPr>
          <a:xfrm>
            <a:off x="320987" y="2038268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Lack of or poor design of unit test cases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5661AA-050B-4F8B-99FD-96C20A0010EC}"/>
              </a:ext>
            </a:extLst>
          </p:cNvPr>
          <p:cNvSpPr/>
          <p:nvPr/>
        </p:nvSpPr>
        <p:spPr>
          <a:xfrm>
            <a:off x="320987" y="2763075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Ignoring or not understanding object orient design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518534-4913-4DE4-93A9-469F4961B539}"/>
              </a:ext>
            </a:extLst>
          </p:cNvPr>
          <p:cNvSpPr/>
          <p:nvPr/>
        </p:nvSpPr>
        <p:spPr>
          <a:xfrm>
            <a:off x="320987" y="3487881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Monolithic classes and code libraries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6A6CBA-08D5-43F8-A210-2C53316703D0}"/>
              </a:ext>
            </a:extLst>
          </p:cNvPr>
          <p:cNvSpPr/>
          <p:nvPr/>
        </p:nvSpPr>
        <p:spPr>
          <a:xfrm>
            <a:off x="320987" y="4212687"/>
            <a:ext cx="4205099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Poorly envisioned use of technology, architecture and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A683-3A7A-44B4-AF25-F86B496C706D}"/>
              </a:ext>
            </a:extLst>
          </p:cNvPr>
          <p:cNvSpPr/>
          <p:nvPr/>
        </p:nvSpPr>
        <p:spPr>
          <a:xfrm>
            <a:off x="4619146" y="1313462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Over-engineering code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A3E36E-C23B-44CF-811B-CDC70EF87AFC}"/>
              </a:ext>
            </a:extLst>
          </p:cNvPr>
          <p:cNvSpPr/>
          <p:nvPr/>
        </p:nvSpPr>
        <p:spPr>
          <a:xfrm>
            <a:off x="4619144" y="2038268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Insufficient comments and documentation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E79D60-C85F-4FC0-B6E1-04E8CE033656}"/>
              </a:ext>
            </a:extLst>
          </p:cNvPr>
          <p:cNvSpPr/>
          <p:nvPr/>
        </p:nvSpPr>
        <p:spPr>
          <a:xfrm>
            <a:off x="4619146" y="2763075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Not writing self-documenting code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3AE76-B905-4F33-9100-660B9F5F3447}"/>
              </a:ext>
            </a:extLst>
          </p:cNvPr>
          <p:cNvSpPr/>
          <p:nvPr/>
        </p:nvSpPr>
        <p:spPr>
          <a:xfrm>
            <a:off x="4619146" y="3487881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Taking shortcuts to meet deadlines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41287E-4964-4EAB-9ACA-74799CE63827}"/>
              </a:ext>
            </a:extLst>
          </p:cNvPr>
          <p:cNvSpPr/>
          <p:nvPr/>
        </p:nvSpPr>
        <p:spPr>
          <a:xfrm>
            <a:off x="4619146" y="4212687"/>
            <a:ext cx="4202702" cy="6050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ctr">
            <a:noAutofit/>
          </a:bodyPr>
          <a:lstStyle/>
          <a:p>
            <a:pPr marL="0" lvl="2"/>
            <a:r>
              <a:rPr lang="en-US" sz="1471"/>
              <a:t>Leaving dead code in place</a:t>
            </a:r>
          </a:p>
        </p:txBody>
      </p:sp>
    </p:spTree>
    <p:extLst>
      <p:ext uri="{BB962C8B-B14F-4D97-AF65-F5344CB8AC3E}">
        <p14:creationId xmlns:p14="http://schemas.microsoft.com/office/powerpoint/2010/main" val="190572282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Testing Extensions, Continued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FB76B-30D1-46D8-9BD4-A3AC3A994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238" y="991857"/>
            <a:ext cx="4409524" cy="1238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B497FD-EDF1-401E-8DAA-C234E217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905" y="2740088"/>
            <a:ext cx="4676190" cy="1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207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09DD-CAB2-45D2-AD6D-2EF48166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618623"/>
            <a:ext cx="6757516" cy="41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05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Automation DSC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B0461F-DF79-4D44-A39D-F347CAE2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80" y="814388"/>
            <a:ext cx="7670000" cy="4011612"/>
          </a:xfrm>
        </p:spPr>
      </p:pic>
    </p:spTree>
    <p:extLst>
      <p:ext uri="{BB962C8B-B14F-4D97-AF65-F5344CB8AC3E}">
        <p14:creationId xmlns:p14="http://schemas.microsoft.com/office/powerpoint/2010/main" val="2487173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2 of 2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release strategy</a:t>
            </a:r>
          </a:p>
          <a:p>
            <a:r>
              <a:rPr lang="en-US" dirty="0"/>
              <a:t>Handle configuration management</a:t>
            </a:r>
          </a:p>
          <a:p>
            <a:r>
              <a:rPr lang="en-US" dirty="0"/>
              <a:t>Facilitate communication &amp; collaboration (10-15%)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DE7EF-7170-4E93-B303-0AF33228655E}"/>
              </a:ext>
            </a:extLst>
          </p:cNvPr>
          <p:cNvSpPr/>
          <p:nvPr/>
        </p:nvSpPr>
        <p:spPr>
          <a:xfrm>
            <a:off x="1677985" y="2882900"/>
            <a:ext cx="5778500" cy="5778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AZ-400 exam tips &amp; tricks throughout!</a:t>
            </a:r>
          </a:p>
        </p:txBody>
      </p:sp>
    </p:spTree>
    <p:extLst>
      <p:ext uri="{BB962C8B-B14F-4D97-AF65-F5344CB8AC3E}">
        <p14:creationId xmlns:p14="http://schemas.microsoft.com/office/powerpoint/2010/main" val="262326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Scopes</a:t>
            </a:r>
          </a:p>
        </p:txBody>
      </p:sp>
      <p:pic>
        <p:nvPicPr>
          <p:cNvPr id="3074" name="Picture 2" descr="Diagram that shows the relationship of management hierarchy levels">
            <a:extLst>
              <a:ext uri="{FF2B5EF4-FFF2-40B4-BE49-F238E27FC236}">
                <a16:creationId xmlns:a16="http://schemas.microsoft.com/office/drawing/2014/main" id="{16DF3AB9-70B4-4B1D-B0BF-EC28FB8CC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4" y="717550"/>
            <a:ext cx="6297612" cy="40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705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Automation with Azure Pipelines</a:t>
            </a:r>
          </a:p>
        </p:txBody>
      </p:sp>
    </p:spTree>
    <p:extLst>
      <p:ext uri="{BB962C8B-B14F-4D97-AF65-F5344CB8AC3E}">
        <p14:creationId xmlns:p14="http://schemas.microsoft.com/office/powerpoint/2010/main" val="4202090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Azure pipelines and visual designer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with the Visual Designer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 descr="Edit Code&#10;">
            <a:extLst>
              <a:ext uri="{FF2B5EF4-FFF2-40B4-BE49-F238E27FC236}">
                <a16:creationId xmlns:a16="http://schemas.microsoft.com/office/drawing/2014/main" id="{455490BD-E79E-4AD6-91AF-6BF8C8C8BA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54531" y="2139411"/>
            <a:ext cx="586700" cy="732637"/>
            <a:chOff x="1120639" y="2909251"/>
            <a:chExt cx="797953" cy="996437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495" y="2909251"/>
              <a:ext cx="580242" cy="4354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20639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20467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 descr="Push to code repo&#10;">
            <a:extLst>
              <a:ext uri="{FF2B5EF4-FFF2-40B4-BE49-F238E27FC236}">
                <a16:creationId xmlns:a16="http://schemas.microsoft.com/office/drawing/2014/main" id="{0E79DF47-9761-47DC-813C-2A8ABA8E35C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519200" y="2089452"/>
            <a:ext cx="1112485" cy="782596"/>
            <a:chOff x="2335584" y="2841303"/>
            <a:chExt cx="1513057" cy="1064385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806454" y="2841303"/>
              <a:ext cx="571318" cy="5713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2335584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2" name="Straight Arrow Connector 31" descr="Arrow pointing to the right">
            <a:extLst>
              <a:ext uri="{FF2B5EF4-FFF2-40B4-BE49-F238E27FC236}">
                <a16:creationId xmlns:a16="http://schemas.microsoft.com/office/drawing/2014/main" id="{4927840C-89DF-4C7B-81A0-E868F34230AD}"/>
              </a:ext>
            </a:extLst>
          </p:cNvPr>
          <p:cNvCxnSpPr>
            <a:cxnSpLocks/>
          </p:cNvCxnSpPr>
          <p:nvPr/>
        </p:nvCxnSpPr>
        <p:spPr>
          <a:xfrm>
            <a:off x="2724600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47A068-BEAE-4374-9F94-2ADAF709F6F2}"/>
              </a:ext>
            </a:extLst>
          </p:cNvPr>
          <p:cNvSpPr/>
          <p:nvPr/>
        </p:nvSpPr>
        <p:spPr bwMode="auto">
          <a:xfrm>
            <a:off x="2974170" y="1688165"/>
            <a:ext cx="1630345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>
                <a:solidFill>
                  <a:schemeClr val="tx1"/>
                </a:solidFill>
                <a:latin typeface="+mj-lt"/>
              </a:rPr>
              <a:t>Continuous Integration</a:t>
            </a:r>
            <a:endParaRPr lang="en-US" sz="1029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6" name="Group 45" descr="Build tasks&#10;">
            <a:extLst>
              <a:ext uri="{FF2B5EF4-FFF2-40B4-BE49-F238E27FC236}">
                <a16:creationId xmlns:a16="http://schemas.microsoft.com/office/drawing/2014/main" id="{F994CCE6-D135-468E-9821-C164E3C889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009429" y="2089452"/>
            <a:ext cx="654025" cy="782596"/>
            <a:chOff x="4401848" y="2841303"/>
            <a:chExt cx="889519" cy="10643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177BD79-D792-4138-820F-76790ACBF081}"/>
                </a:ext>
              </a:extLst>
            </p:cNvPr>
            <p:cNvSpPr txBox="1"/>
            <p:nvPr/>
          </p:nvSpPr>
          <p:spPr>
            <a:xfrm>
              <a:off x="4401848" y="3684180"/>
              <a:ext cx="889519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Build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3" name="Picture 32" descr="Icon of wrench and screw driver">
              <a:extLst>
                <a:ext uri="{FF2B5EF4-FFF2-40B4-BE49-F238E27FC236}">
                  <a16:creationId xmlns:a16="http://schemas.microsoft.com/office/drawing/2014/main" id="{D95956AA-A205-422E-9C25-AEF90310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0301" y="2841303"/>
              <a:ext cx="356956" cy="571318"/>
            </a:xfrm>
            <a:prstGeom prst="rect">
              <a:avLst/>
            </a:prstGeom>
          </p:spPr>
        </p:pic>
      </p:grpSp>
      <p:sp>
        <p:nvSpPr>
          <p:cNvPr id="53" name="Plus Sign 52" descr="Addition sign">
            <a:extLst>
              <a:ext uri="{FF2B5EF4-FFF2-40B4-BE49-F238E27FC236}">
                <a16:creationId xmlns:a16="http://schemas.microsoft.com/office/drawing/2014/main" id="{C0522BE1-8641-46BE-B0DA-B2F7D8C1D5D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640992" y="2155096"/>
            <a:ext cx="297155" cy="297155"/>
          </a:xfrm>
          <a:prstGeom prst="mathPlus">
            <a:avLst>
              <a:gd name="adj1" fmla="val 20225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7" name="Group 46" descr="Test tasks&#10;">
            <a:extLst>
              <a:ext uri="{FF2B5EF4-FFF2-40B4-BE49-F238E27FC236}">
                <a16:creationId xmlns:a16="http://schemas.microsoft.com/office/drawing/2014/main" id="{8EE9BFB9-CE81-4FE9-93FA-7F3D2F9893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918660" y="2080981"/>
            <a:ext cx="604333" cy="791067"/>
            <a:chOff x="5638466" y="2829782"/>
            <a:chExt cx="821934" cy="10759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E14517-69DF-43D1-AFA3-06FB6BB1EB78}"/>
                </a:ext>
              </a:extLst>
            </p:cNvPr>
            <p:cNvSpPr txBox="1"/>
            <p:nvPr/>
          </p:nvSpPr>
          <p:spPr>
            <a:xfrm>
              <a:off x="5638466" y="3684180"/>
              <a:ext cx="82193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Test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7" name="Picture 36" descr="Icon of a document with a checkmark">
              <a:extLst>
                <a:ext uri="{FF2B5EF4-FFF2-40B4-BE49-F238E27FC236}">
                  <a16:creationId xmlns:a16="http://schemas.microsoft.com/office/drawing/2014/main" id="{0784F6D9-F8C1-4691-A891-1E0DAD521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6554" y="2829782"/>
              <a:ext cx="408683" cy="594360"/>
            </a:xfrm>
            <a:prstGeom prst="rect">
              <a:avLst/>
            </a:prstGeom>
          </p:spPr>
        </p:pic>
      </p:grpSp>
      <p:cxnSp>
        <p:nvCxnSpPr>
          <p:cNvPr id="40" name="Straight Arrow Connector 39" descr="Arrow pointing to the right">
            <a:extLst>
              <a:ext uri="{FF2B5EF4-FFF2-40B4-BE49-F238E27FC236}">
                <a16:creationId xmlns:a16="http://schemas.microsoft.com/office/drawing/2014/main" id="{60BE776D-0894-460E-9E1D-2765D8F92933}"/>
              </a:ext>
            </a:extLst>
          </p:cNvPr>
          <p:cNvCxnSpPr>
            <a:cxnSpLocks/>
          </p:cNvCxnSpPr>
          <p:nvPr/>
        </p:nvCxnSpPr>
        <p:spPr>
          <a:xfrm>
            <a:off x="4632469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 descr="Create artifact&#10;">
            <a:extLst>
              <a:ext uri="{FF2B5EF4-FFF2-40B4-BE49-F238E27FC236}">
                <a16:creationId xmlns:a16="http://schemas.microsoft.com/office/drawing/2014/main" id="{E6D2E98F-799F-4F2D-9AC8-B18082B2A57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4924398" y="2135517"/>
            <a:ext cx="886461" cy="736531"/>
            <a:chOff x="6908041" y="2903955"/>
            <a:chExt cx="1205648" cy="100173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57D4E8-1955-4A36-B922-7841E2CE7905}"/>
                </a:ext>
              </a:extLst>
            </p:cNvPr>
            <p:cNvSpPr txBox="1"/>
            <p:nvPr/>
          </p:nvSpPr>
          <p:spPr>
            <a:xfrm>
              <a:off x="6908041" y="3684180"/>
              <a:ext cx="1205648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Create artifact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9" name="Picture 38" descr="Icon of a screen with square, isosceles triangle and circle shapes in it">
              <a:extLst>
                <a:ext uri="{FF2B5EF4-FFF2-40B4-BE49-F238E27FC236}">
                  <a16:creationId xmlns:a16="http://schemas.microsoft.com/office/drawing/2014/main" id="{B6FA1057-8959-4E5B-88C6-D8281917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3684" y="2903955"/>
              <a:ext cx="594360" cy="446015"/>
            </a:xfrm>
            <a:prstGeom prst="rect">
              <a:avLst/>
            </a:prstGeom>
          </p:spPr>
        </p:pic>
      </p:grpSp>
      <p:cxnSp>
        <p:nvCxnSpPr>
          <p:cNvPr id="41" name="Straight Arrow Connector 40" descr="Arrow pointing to the right">
            <a:extLst>
              <a:ext uri="{FF2B5EF4-FFF2-40B4-BE49-F238E27FC236}">
                <a16:creationId xmlns:a16="http://schemas.microsoft.com/office/drawing/2014/main" id="{E9EFD8EA-B245-4B4B-B384-80371B2A44F2}"/>
              </a:ext>
            </a:extLst>
          </p:cNvPr>
          <p:cNvCxnSpPr>
            <a:cxnSpLocks/>
          </p:cNvCxnSpPr>
          <p:nvPr/>
        </p:nvCxnSpPr>
        <p:spPr>
          <a:xfrm>
            <a:off x="5881174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6103574-12F2-415A-8E0F-E897899B15EE}"/>
              </a:ext>
            </a:extLst>
          </p:cNvPr>
          <p:cNvSpPr/>
          <p:nvPr/>
        </p:nvSpPr>
        <p:spPr bwMode="auto">
          <a:xfrm>
            <a:off x="6130744" y="1688165"/>
            <a:ext cx="1094502" cy="12839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232" tIns="67232" rIns="67232" bIns="672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</a:pPr>
            <a:r>
              <a:rPr lang="en-IN" sz="1029" dirty="0">
                <a:solidFill>
                  <a:schemeClr val="tx1"/>
                </a:solidFill>
                <a:latin typeface="+mj-lt"/>
              </a:rPr>
              <a:t>Continuous Deployment</a:t>
            </a:r>
            <a:endParaRPr lang="en-US" sz="1029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Group 48" descr="Release tasks&#10;">
            <a:extLst>
              <a:ext uri="{FF2B5EF4-FFF2-40B4-BE49-F238E27FC236}">
                <a16:creationId xmlns:a16="http://schemas.microsoft.com/office/drawing/2014/main" id="{04EBA9B5-65DC-4EE3-B4E7-E6502A3269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229742" y="2135517"/>
            <a:ext cx="819135" cy="736531"/>
            <a:chOff x="8728835" y="2903955"/>
            <a:chExt cx="1114081" cy="100173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513BB0D-D91D-4082-9EA7-D2935D5229D6}"/>
                </a:ext>
              </a:extLst>
            </p:cNvPr>
            <p:cNvSpPr txBox="1"/>
            <p:nvPr/>
          </p:nvSpPr>
          <p:spPr>
            <a:xfrm>
              <a:off x="8728835" y="3684180"/>
              <a:ext cx="1114081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Release tasks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  <p:pic>
          <p:nvPicPr>
            <p:cNvPr id="38" name="Picture 37" descr="Icon of a gear and a arrow going across it">
              <a:extLst>
                <a:ext uri="{FF2B5EF4-FFF2-40B4-BE49-F238E27FC236}">
                  <a16:creationId xmlns:a16="http://schemas.microsoft.com/office/drawing/2014/main" id="{1F6D69E0-5DFF-4289-B78A-22F181522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/>
          </p:blipFill>
          <p:spPr>
            <a:xfrm>
              <a:off x="9037753" y="2903955"/>
              <a:ext cx="601472" cy="601472"/>
            </a:xfrm>
            <a:prstGeom prst="rect">
              <a:avLst/>
            </a:prstGeom>
          </p:spPr>
        </p:pic>
      </p:grpSp>
      <p:cxnSp>
        <p:nvCxnSpPr>
          <p:cNvPr id="42" name="Straight Arrow Connector 41" descr="Arrow pointing to the right">
            <a:extLst>
              <a:ext uri="{FF2B5EF4-FFF2-40B4-BE49-F238E27FC236}">
                <a16:creationId xmlns:a16="http://schemas.microsoft.com/office/drawing/2014/main" id="{B737723E-2896-4BC2-8132-A3EF095FFB5B}"/>
              </a:ext>
            </a:extLst>
          </p:cNvPr>
          <p:cNvCxnSpPr>
            <a:cxnSpLocks/>
          </p:cNvCxnSpPr>
          <p:nvPr/>
        </p:nvCxnSpPr>
        <p:spPr>
          <a:xfrm>
            <a:off x="7253201" y="2299484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 descr="Deploy to target&#10;">
            <a:extLst>
              <a:ext uri="{FF2B5EF4-FFF2-40B4-BE49-F238E27FC236}">
                <a16:creationId xmlns:a16="http://schemas.microsoft.com/office/drawing/2014/main" id="{87B69E84-9BBE-4553-BE58-77A1EBF0B36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562123" y="2036594"/>
            <a:ext cx="1003481" cy="835454"/>
            <a:chOff x="10301387" y="2769413"/>
            <a:chExt cx="1364804" cy="1136275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05311" y="2769413"/>
              <a:ext cx="356957" cy="71509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301387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1671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Create and configure your build and release pipelines.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76835" y="3147190"/>
            <a:ext cx="1901074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524042" y="3147190"/>
            <a:ext cx="2184405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The build creates an artifact that’s used by the rest of your pipeline.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854581" y="3147190"/>
            <a:ext cx="1975438" cy="1008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7388D9-D368-4197-8099-264C7194FDB4}"/>
              </a:ext>
            </a:extLst>
          </p:cNvPr>
          <p:cNvSpPr/>
          <p:nvPr/>
        </p:nvSpPr>
        <p:spPr>
          <a:xfrm>
            <a:off x="378537" y="4273057"/>
            <a:ext cx="8507864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Often referred to as "Classic Pipelines"</a:t>
            </a:r>
          </a:p>
        </p:txBody>
      </p:sp>
    </p:spTree>
    <p:extLst>
      <p:ext uri="{BB962C8B-B14F-4D97-AF65-F5344CB8AC3E}">
        <p14:creationId xmlns:p14="http://schemas.microsoft.com/office/powerpoint/2010/main" val="134375348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CE94-32B0-4366-91DC-2A3F45B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Security Validation</a:t>
            </a:r>
          </a:p>
        </p:txBody>
      </p:sp>
      <p:pic>
        <p:nvPicPr>
          <p:cNvPr id="1026" name="Picture 2" descr="Diagram showing the CI/CD feedback loop.">
            <a:extLst>
              <a:ext uri="{FF2B5EF4-FFF2-40B4-BE49-F238E27FC236}">
                <a16:creationId xmlns:a16="http://schemas.microsoft.com/office/drawing/2014/main" id="{4766A1A9-1DA0-42AA-8885-B2328229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709612"/>
            <a:ext cx="766506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381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4409-1BE5-4C56-B261-C1B9CF174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3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Microsoft vs self-hosted agents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1FA0F4-5A73-4947-B0DA-D965E78CF27B}"/>
              </a:ext>
            </a:extLst>
          </p:cNvPr>
          <p:cNvSpPr/>
          <p:nvPr/>
        </p:nvSpPr>
        <p:spPr>
          <a:xfrm>
            <a:off x="313983" y="1001463"/>
            <a:ext cx="8507865" cy="9361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67232" rIns="134464" bIns="67232" anchor="ctr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You generally need at least one agent to build or deploy your project.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latin typeface="+mj-lt"/>
              </a:rPr>
              <a:t>An agent is installable software that runs one build or deployment job at a time.</a:t>
            </a:r>
            <a:endParaRPr lang="en-US" sz="1765" dirty="0">
              <a:latin typeface="+mj-lt"/>
              <a:cs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FC39D4-DBB0-4EDD-8ECD-A0E81F839083}"/>
              </a:ext>
            </a:extLst>
          </p:cNvPr>
          <p:cNvSpPr/>
          <p:nvPr/>
        </p:nvSpPr>
        <p:spPr>
          <a:xfrm>
            <a:off x="313983" y="2098166"/>
            <a:ext cx="1883977" cy="27161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765">
                <a:solidFill>
                  <a:schemeClr val="tx2"/>
                </a:solidFill>
                <a:latin typeface="+mj-lt"/>
              </a:rPr>
              <a:t>Two types of agents:</a:t>
            </a:r>
          </a:p>
        </p:txBody>
      </p:sp>
      <p:pic>
        <p:nvPicPr>
          <p:cNvPr id="21" name="Picture 20" descr="Icon of a screen with line charts">
            <a:extLst>
              <a:ext uri="{FF2B5EF4-FFF2-40B4-BE49-F238E27FC236}">
                <a16:creationId xmlns:a16="http://schemas.microsoft.com/office/drawing/2014/main" id="{7883DD6D-FD29-4C0D-B22F-FA0E6159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2" y="2578201"/>
            <a:ext cx="699211" cy="6992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5AC1E3-CEA5-4F35-964D-B38D3DF60296}"/>
              </a:ext>
            </a:extLst>
          </p:cNvPr>
          <p:cNvSpPr/>
          <p:nvPr/>
        </p:nvSpPr>
        <p:spPr>
          <a:xfrm>
            <a:off x="1223247" y="258829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Microsoft-hosted agents – </a:t>
            </a:r>
            <a:r>
              <a:rPr lang="en-US" sz="1471" dirty="0">
                <a:solidFill>
                  <a:schemeClr val="tx1"/>
                </a:solidFill>
              </a:rPr>
              <a:t>Automatically take care of maintenance and upgrades. Each time you run a pipeline, you get a fresh virtual machine. The virtual machine is discarded after one use. There are time limits on jobs run on these agents.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1397D-B411-49D4-8E1C-E9A11F8B9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23247" y="3423642"/>
            <a:ext cx="759860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con of a wrench and a clipboard">
            <a:extLst>
              <a:ext uri="{FF2B5EF4-FFF2-40B4-BE49-F238E27FC236}">
                <a16:creationId xmlns:a16="http://schemas.microsoft.com/office/drawing/2014/main" id="{5A91501E-1EA1-444E-BAE4-4640EABF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1" y="3569311"/>
            <a:ext cx="700332" cy="7003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8865EC-C8DC-4F5F-AFF6-C7BAE09AC1BF}"/>
              </a:ext>
            </a:extLst>
          </p:cNvPr>
          <p:cNvSpPr/>
          <p:nvPr/>
        </p:nvSpPr>
        <p:spPr>
          <a:xfrm>
            <a:off x="1223247" y="3579961"/>
            <a:ext cx="7598601" cy="6790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71" dirty="0">
                <a:solidFill>
                  <a:schemeClr val="tx1"/>
                </a:solidFill>
                <a:latin typeface="+mj-lt"/>
              </a:rPr>
              <a:t>Self-hosted agents – </a:t>
            </a:r>
            <a:r>
              <a:rPr lang="en-US" sz="1471" dirty="0">
                <a:solidFill>
                  <a:schemeClr val="tx1"/>
                </a:solidFill>
              </a:rPr>
              <a:t>You take care of maintenance and upgrades that give you more control to install dependent software needed. You can install the agent on Linux, macOS, Windows machines, or even in a Linux Docker container. There are no time limits on these jobs.</a:t>
            </a:r>
          </a:p>
        </p:txBody>
      </p:sp>
    </p:spTree>
    <p:extLst>
      <p:ext uri="{BB962C8B-B14F-4D97-AF65-F5344CB8AC3E}">
        <p14:creationId xmlns:p14="http://schemas.microsoft.com/office/powerpoint/2010/main" val="189149109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F836C-E7D5-47D7-9C08-3668296D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Hosted Agent Folders and Predefined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C5824-6869-4732-9B0A-A979AD06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1399584"/>
            <a:ext cx="1246292" cy="78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9CDEB-864C-4852-B7EA-4DEC00D8B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2570569"/>
            <a:ext cx="1246292" cy="782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82553-85CA-47B8-BB23-DE29CAE0D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03650" y="3741554"/>
            <a:ext cx="1246292" cy="7822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C7D4D1-2431-48C7-AB65-00E3C9B4B98A}"/>
              </a:ext>
            </a:extLst>
          </p:cNvPr>
          <p:cNvSpPr txBox="1"/>
          <p:nvPr/>
        </p:nvSpPr>
        <p:spPr>
          <a:xfrm>
            <a:off x="1149350" y="1612900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ADBFC3-715E-4E29-9EAE-F467DC5E7B65}"/>
              </a:ext>
            </a:extLst>
          </p:cNvPr>
          <p:cNvSpPr txBox="1"/>
          <p:nvPr/>
        </p:nvSpPr>
        <p:spPr>
          <a:xfrm>
            <a:off x="1149350" y="2777019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10D103-A60D-4971-9900-BA293DFB4812}"/>
              </a:ext>
            </a:extLst>
          </p:cNvPr>
          <p:cNvSpPr txBox="1"/>
          <p:nvPr/>
        </p:nvSpPr>
        <p:spPr>
          <a:xfrm>
            <a:off x="1149350" y="3941138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C:\agent\_work\1\a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A0DE-B217-4A14-8D30-D47B9CBF510E}"/>
              </a:ext>
            </a:extLst>
          </p:cNvPr>
          <p:cNvSpPr txBox="1"/>
          <p:nvPr/>
        </p:nvSpPr>
        <p:spPr>
          <a:xfrm>
            <a:off x="5372100" y="1612900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Build.SourcesDirectory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8E6E3-EBC4-430C-A346-41C14DE540E6}"/>
              </a:ext>
            </a:extLst>
          </p:cNvPr>
          <p:cNvSpPr txBox="1"/>
          <p:nvPr/>
        </p:nvSpPr>
        <p:spPr>
          <a:xfrm>
            <a:off x="5429250" y="2780269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Build.stagingDirectory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48104-99F9-4E41-83B7-E1668402CE7A}"/>
              </a:ext>
            </a:extLst>
          </p:cNvPr>
          <p:cNvSpPr txBox="1"/>
          <p:nvPr/>
        </p:nvSpPr>
        <p:spPr>
          <a:xfrm>
            <a:off x="5429250" y="3940107"/>
            <a:ext cx="344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$(</a:t>
            </a:r>
            <a:r>
              <a:rPr lang="en-US" dirty="0" err="1"/>
              <a:t>Build.ArtifactStagingDirectory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601120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79" y="199353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Predefined agent pool – Azure pipelines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5C1C3-3FE4-4081-AC8B-2E387E5A2F64}"/>
              </a:ext>
            </a:extLst>
          </p:cNvPr>
          <p:cNvSpPr/>
          <p:nvPr/>
        </p:nvSpPr>
        <p:spPr>
          <a:xfrm>
            <a:off x="4610286" y="938969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VS2017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60149E-AD2E-4627-BB10-B09CCF5A8D87}"/>
              </a:ext>
            </a:extLst>
          </p:cNvPr>
          <p:cNvSpPr/>
          <p:nvPr/>
        </p:nvSpPr>
        <p:spPr>
          <a:xfrm>
            <a:off x="4610286" y="1964238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18.04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B4DBD6-ED08-4EA0-8FA4-D8F062DEC073}"/>
              </a:ext>
            </a:extLst>
          </p:cNvPr>
          <p:cNvSpPr/>
          <p:nvPr/>
        </p:nvSpPr>
        <p:spPr>
          <a:xfrm>
            <a:off x="310130" y="953266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VS2019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3FAE66-57A5-4E7F-B4EA-4B82AB7D6E8F}"/>
              </a:ext>
            </a:extLst>
          </p:cNvPr>
          <p:cNvSpPr/>
          <p:nvPr/>
        </p:nvSpPr>
        <p:spPr>
          <a:xfrm>
            <a:off x="310130" y="1975894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20.04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6FF2AC-7CB8-4E26-933E-E0B3C428652C}"/>
              </a:ext>
            </a:extLst>
          </p:cNvPr>
          <p:cNvSpPr/>
          <p:nvPr/>
        </p:nvSpPr>
        <p:spPr>
          <a:xfrm>
            <a:off x="306278" y="2998522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Ubuntu 16.04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69A518-7740-43EA-8087-02EA3A7BC790}"/>
              </a:ext>
            </a:extLst>
          </p:cNvPr>
          <p:cNvSpPr/>
          <p:nvPr/>
        </p:nvSpPr>
        <p:spPr>
          <a:xfrm>
            <a:off x="306278" y="4021150"/>
            <a:ext cx="4183214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Mojave 10.14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847D93-0126-4482-B7A7-7474835B98EA}"/>
              </a:ext>
            </a:extLst>
          </p:cNvPr>
          <p:cNvSpPr/>
          <p:nvPr/>
        </p:nvSpPr>
        <p:spPr>
          <a:xfrm>
            <a:off x="4606433" y="4021150"/>
            <a:ext cx="4190921" cy="93222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67232" rIns="134464" bIns="672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Hosted macOS X Catalina 10.15</a:t>
            </a:r>
          </a:p>
        </p:txBody>
      </p:sp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FAF13-0055-4655-AC55-ECF59789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Segoe UI"/>
                <a:cs typeface="Segoe UI"/>
              </a:rPr>
              <a:t>Azure pipelines and YAML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DC60F-7A5B-4590-ADCD-5956B80DA9E8}"/>
              </a:ext>
            </a:extLst>
          </p:cNvPr>
          <p:cNvSpPr/>
          <p:nvPr/>
        </p:nvSpPr>
        <p:spPr>
          <a:xfrm>
            <a:off x="313984" y="1027520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Configure your pipelines in a YAML file that exists alongside your 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6AF5F1-B6E5-472B-8740-0A4C27340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1630471"/>
            <a:ext cx="8516036" cy="139933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3" name="Group 42" descr="Edit Code&#10;">
            <a:extLst>
              <a:ext uri="{FF2B5EF4-FFF2-40B4-BE49-F238E27FC236}">
                <a16:creationId xmlns:a16="http://schemas.microsoft.com/office/drawing/2014/main" id="{A94D5F40-2CEA-4F20-921C-481E4E3BF1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76950" y="1944619"/>
            <a:ext cx="604581" cy="927429"/>
            <a:chOff x="1166989" y="2644320"/>
            <a:chExt cx="822272" cy="1261368"/>
          </a:xfrm>
        </p:grpSpPr>
        <p:pic>
          <p:nvPicPr>
            <p:cNvPr id="14" name="Picture 13" descr="Icon of a screen with three circles enclosed by outward pointing chevrons on left and right">
              <a:extLst>
                <a:ext uri="{FF2B5EF4-FFF2-40B4-BE49-F238E27FC236}">
                  <a16:creationId xmlns:a16="http://schemas.microsoft.com/office/drawing/2014/main" id="{0AEB9640-770E-46BA-B5BA-DF9D4E42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989" y="2644320"/>
              <a:ext cx="822272" cy="61704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2F2BB4A-AE9C-481D-8A96-19304AFE6F5D}"/>
                </a:ext>
              </a:extLst>
            </p:cNvPr>
            <p:cNvSpPr txBox="1"/>
            <p:nvPr/>
          </p:nvSpPr>
          <p:spPr>
            <a:xfrm>
              <a:off x="1179148" y="3684180"/>
              <a:ext cx="797953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Code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26" name="Straight Arrow Connector 25" descr="Arrow pointing to the right">
            <a:extLst>
              <a:ext uri="{FF2B5EF4-FFF2-40B4-BE49-F238E27FC236}">
                <a16:creationId xmlns:a16="http://schemas.microsoft.com/office/drawing/2014/main" id="{BFC662FF-C39A-47E6-B36A-FDF2D2625141}"/>
              </a:ext>
            </a:extLst>
          </p:cNvPr>
          <p:cNvCxnSpPr>
            <a:cxnSpLocks/>
          </p:cNvCxnSpPr>
          <p:nvPr/>
        </p:nvCxnSpPr>
        <p:spPr>
          <a:xfrm>
            <a:off x="1626177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 descr="Edit YAML file&#10;">
            <a:extLst>
              <a:ext uri="{FF2B5EF4-FFF2-40B4-BE49-F238E27FC236}">
                <a16:creationId xmlns:a16="http://schemas.microsoft.com/office/drawing/2014/main" id="{9A385061-8AE8-408B-926D-AAA00396A7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2112476" y="1869170"/>
            <a:ext cx="851195" cy="1002878"/>
            <a:chOff x="3295510" y="2541704"/>
            <a:chExt cx="1157684" cy="1363984"/>
          </a:xfrm>
        </p:grpSpPr>
        <p:pic>
          <p:nvPicPr>
            <p:cNvPr id="15" name="Picture 14" descr="Icon of a closed and open bracket">
              <a:extLst>
                <a:ext uri="{FF2B5EF4-FFF2-40B4-BE49-F238E27FC236}">
                  <a16:creationId xmlns:a16="http://schemas.microsoft.com/office/drawing/2014/main" id="{B1D62D8F-6EFC-4D0E-A7BE-C3D338068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0686" y="2541704"/>
              <a:ext cx="667332" cy="82227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7473D-641C-4752-BD27-42DD6095A337}"/>
                </a:ext>
              </a:extLst>
            </p:cNvPr>
            <p:cNvSpPr txBox="1"/>
            <p:nvPr/>
          </p:nvSpPr>
          <p:spPr>
            <a:xfrm>
              <a:off x="3295510" y="3684180"/>
              <a:ext cx="115768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Edit YAML file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4" name="Straight Arrow Connector 33" descr="Arrow pointing to the right">
            <a:extLst>
              <a:ext uri="{FF2B5EF4-FFF2-40B4-BE49-F238E27FC236}">
                <a16:creationId xmlns:a16="http://schemas.microsoft.com/office/drawing/2014/main" id="{F1792580-7687-47FC-B173-DFD0D5A069AC}"/>
              </a:ext>
            </a:extLst>
          </p:cNvPr>
          <p:cNvCxnSpPr>
            <a:cxnSpLocks/>
          </p:cNvCxnSpPr>
          <p:nvPr/>
        </p:nvCxnSpPr>
        <p:spPr>
          <a:xfrm>
            <a:off x="3228353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Push to code repo&#10;">
            <a:extLst>
              <a:ext uri="{FF2B5EF4-FFF2-40B4-BE49-F238E27FC236}">
                <a16:creationId xmlns:a16="http://schemas.microsoft.com/office/drawing/2014/main" id="{FB2975D9-2842-455D-A434-09DE29893E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3733549" y="1873820"/>
            <a:ext cx="1112485" cy="998228"/>
            <a:chOff x="5414050" y="2548029"/>
            <a:chExt cx="1513057" cy="1357659"/>
          </a:xfrm>
        </p:grpSpPr>
        <p:pic>
          <p:nvPicPr>
            <p:cNvPr id="16" name="Picture 15" descr="Icon of a cloud with multiples lines extending from it">
              <a:extLst>
                <a:ext uri="{FF2B5EF4-FFF2-40B4-BE49-F238E27FC236}">
                  <a16:creationId xmlns:a16="http://schemas.microsoft.com/office/drawing/2014/main" id="{586D0437-325A-4943-B4A8-676783AC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765767" y="2548029"/>
              <a:ext cx="809624" cy="8096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6040B-3499-4373-AF30-B25A9EFED27E}"/>
                </a:ext>
              </a:extLst>
            </p:cNvPr>
            <p:cNvSpPr txBox="1"/>
            <p:nvPr/>
          </p:nvSpPr>
          <p:spPr>
            <a:xfrm>
              <a:off x="5414050" y="3684180"/>
              <a:ext cx="1513057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Push to code repo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5" name="Straight Arrow Connector 34" descr="Arrow pointing to the right">
            <a:extLst>
              <a:ext uri="{FF2B5EF4-FFF2-40B4-BE49-F238E27FC236}">
                <a16:creationId xmlns:a16="http://schemas.microsoft.com/office/drawing/2014/main" id="{C991615F-3849-477F-8218-3DD535231A31}"/>
              </a:ext>
            </a:extLst>
          </p:cNvPr>
          <p:cNvCxnSpPr>
            <a:cxnSpLocks/>
          </p:cNvCxnSpPr>
          <p:nvPr/>
        </p:nvCxnSpPr>
        <p:spPr>
          <a:xfrm>
            <a:off x="5129615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 descr="Azure Pipelines&#10;">
            <a:extLst>
              <a:ext uri="{FF2B5EF4-FFF2-40B4-BE49-F238E27FC236}">
                <a16:creationId xmlns:a16="http://schemas.microsoft.com/office/drawing/2014/main" id="{7774A7D1-55EA-4B82-B196-76383B7D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622581" y="1869170"/>
            <a:ext cx="937757" cy="1002878"/>
            <a:chOff x="7829099" y="2541704"/>
            <a:chExt cx="1275415" cy="1363984"/>
          </a:xfrm>
        </p:grpSpPr>
        <p:pic>
          <p:nvPicPr>
            <p:cNvPr id="17" name="Picture 16" descr="Icon of a wave connected by circles and lines at both end">
              <a:extLst>
                <a:ext uri="{FF2B5EF4-FFF2-40B4-BE49-F238E27FC236}">
                  <a16:creationId xmlns:a16="http://schemas.microsoft.com/office/drawing/2014/main" id="{E51A48E5-A4AD-44B5-98DF-423C49E4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055668" y="2541704"/>
              <a:ext cx="822274" cy="82227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16229F-72BA-45CC-8B02-724CD9CE299A}"/>
                </a:ext>
              </a:extLst>
            </p:cNvPr>
            <p:cNvSpPr txBox="1"/>
            <p:nvPr/>
          </p:nvSpPr>
          <p:spPr>
            <a:xfrm>
              <a:off x="7829099" y="3684180"/>
              <a:ext cx="1275415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Azure Pipelines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6" name="Straight Arrow Connector 35" descr="Arrow pointing to the right">
            <a:extLst>
              <a:ext uri="{FF2B5EF4-FFF2-40B4-BE49-F238E27FC236}">
                <a16:creationId xmlns:a16="http://schemas.microsoft.com/office/drawing/2014/main" id="{6857BC80-6E0B-41D4-B534-CD6E3AB702A5}"/>
              </a:ext>
            </a:extLst>
          </p:cNvPr>
          <p:cNvCxnSpPr>
            <a:cxnSpLocks/>
          </p:cNvCxnSpPr>
          <p:nvPr/>
        </p:nvCxnSpPr>
        <p:spPr>
          <a:xfrm>
            <a:off x="6831691" y="2171461"/>
            <a:ext cx="221615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 descr="Deploy to target&#10;">
            <a:extLst>
              <a:ext uri="{FF2B5EF4-FFF2-40B4-BE49-F238E27FC236}">
                <a16:creationId xmlns:a16="http://schemas.microsoft.com/office/drawing/2014/main" id="{37BE4E76-CA65-47BC-B014-79AE73BC1F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30765" y="1869170"/>
            <a:ext cx="1003481" cy="1002878"/>
            <a:chOff x="10080630" y="2541704"/>
            <a:chExt cx="1364804" cy="1363984"/>
          </a:xfrm>
        </p:grpSpPr>
        <p:pic>
          <p:nvPicPr>
            <p:cNvPr id="18" name="Picture 17" descr="Icon of a smartphone with a cube on the screen">
              <a:extLst>
                <a:ext uri="{FF2B5EF4-FFF2-40B4-BE49-F238E27FC236}">
                  <a16:creationId xmlns:a16="http://schemas.microsoft.com/office/drawing/2014/main" id="{889DB0EF-C09C-41FA-89EE-142D9E20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7804" y="2541704"/>
              <a:ext cx="410456" cy="8222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A76C67-3AF5-4C55-80C0-57050848A150}"/>
                </a:ext>
              </a:extLst>
            </p:cNvPr>
            <p:cNvSpPr txBox="1"/>
            <p:nvPr/>
          </p:nvSpPr>
          <p:spPr>
            <a:xfrm>
              <a:off x="10080630" y="3684180"/>
              <a:ext cx="1364804" cy="2215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176" dirty="0">
                  <a:solidFill>
                    <a:schemeClr val="tx2"/>
                  </a:solidFill>
                  <a:latin typeface="+mj-lt"/>
                </a:rPr>
                <a:t>Deploy to target</a:t>
              </a:r>
              <a:endParaRPr lang="en-US" sz="1176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FA64A8C-B171-4197-8052-A9B89364F30D}"/>
              </a:ext>
            </a:extLst>
          </p:cNvPr>
          <p:cNvSpPr/>
          <p:nvPr/>
        </p:nvSpPr>
        <p:spPr>
          <a:xfrm>
            <a:off x="313983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Configure Azure Pipelines to use your Git repo.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48D84E-E4AA-4C24-B599-AB1D2CACE03F}"/>
              </a:ext>
            </a:extLst>
          </p:cNvPr>
          <p:cNvSpPr/>
          <p:nvPr/>
        </p:nvSpPr>
        <p:spPr>
          <a:xfrm>
            <a:off x="2465575" y="3147190"/>
            <a:ext cx="2197927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Edit your</a:t>
            </a:r>
            <a:br>
              <a:rPr lang="en-US" sz="1471" dirty="0">
                <a:solidFill>
                  <a:schemeClr val="tx1"/>
                </a:solidFill>
              </a:rPr>
            </a:br>
            <a:r>
              <a:rPr lang="en-US" sz="1471" dirty="0">
                <a:solidFill>
                  <a:schemeClr val="tx1"/>
                </a:solidFill>
              </a:rPr>
              <a:t>azure-</a:t>
            </a:r>
            <a:r>
              <a:rPr lang="en-US" sz="1471" dirty="0" err="1">
                <a:solidFill>
                  <a:schemeClr val="tx1"/>
                </a:solidFill>
              </a:rPr>
              <a:t>pipelines.yml</a:t>
            </a:r>
            <a:r>
              <a:rPr lang="en-US" sz="1471" dirty="0">
                <a:solidFill>
                  <a:schemeClr val="tx1"/>
                </a:solidFill>
              </a:rPr>
              <a:t> file to define your build.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624D4-DD7E-478A-83A1-4B82A98885A0}"/>
              </a:ext>
            </a:extLst>
          </p:cNvPr>
          <p:cNvSpPr/>
          <p:nvPr/>
        </p:nvSpPr>
        <p:spPr>
          <a:xfrm>
            <a:off x="4780476" y="3147190"/>
            <a:ext cx="1897951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Push your code to your version control repository.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01101E-79C7-4E13-9B96-954546E22523}"/>
              </a:ext>
            </a:extLst>
          </p:cNvPr>
          <p:cNvSpPr/>
          <p:nvPr/>
        </p:nvSpPr>
        <p:spPr>
          <a:xfrm>
            <a:off x="6795400" y="3147190"/>
            <a:ext cx="2034619" cy="101781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r>
              <a:rPr lang="en-US" sz="1471" dirty="0">
                <a:solidFill>
                  <a:schemeClr val="tx1"/>
                </a:solidFill>
              </a:rPr>
              <a:t>Your code is now updated, built, tested, and packaged.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351D82-70FC-4893-AB83-CA0C0E91917C}"/>
              </a:ext>
            </a:extLst>
          </p:cNvPr>
          <p:cNvSpPr/>
          <p:nvPr/>
        </p:nvSpPr>
        <p:spPr>
          <a:xfrm>
            <a:off x="341996" y="4282394"/>
            <a:ext cx="8479852" cy="485563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While more code-oriented, defining pipelines using YAML is preferred</a:t>
            </a:r>
          </a:p>
        </p:txBody>
      </p:sp>
    </p:spTree>
    <p:extLst>
      <p:ext uri="{BB962C8B-B14F-4D97-AF65-F5344CB8AC3E}">
        <p14:creationId xmlns:p14="http://schemas.microsoft.com/office/powerpoint/2010/main" val="15674220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3351-EFEF-4961-9466-18954BE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26" y="16740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The four pillars of continuous integration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87BEDE-92A7-4A8A-90BA-FF598DD6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3983" y="876947"/>
            <a:ext cx="8507865" cy="213017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IN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 descr="The Four Pillars of Continuous Integration: Version control system, packet management system, continuous integration system, and automated build process">
            <a:extLst>
              <a:ext uri="{FF2B5EF4-FFF2-40B4-BE49-F238E27FC236}">
                <a16:creationId xmlns:a16="http://schemas.microsoft.com/office/drawing/2014/main" id="{BCA7BD43-6786-4AD7-88F9-0EB81C2C9624}"/>
              </a:ext>
            </a:extLst>
          </p:cNvPr>
          <p:cNvGrpSpPr/>
          <p:nvPr/>
        </p:nvGrpSpPr>
        <p:grpSpPr>
          <a:xfrm>
            <a:off x="436865" y="986166"/>
            <a:ext cx="8256588" cy="1916683"/>
            <a:chOff x="784667" y="1340758"/>
            <a:chExt cx="10813166" cy="251016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E127F6-5280-4C91-9061-0E10FB3CF758}"/>
                </a:ext>
              </a:extLst>
            </p:cNvPr>
            <p:cNvSpPr txBox="1"/>
            <p:nvPr/>
          </p:nvSpPr>
          <p:spPr>
            <a:xfrm>
              <a:off x="784667" y="1340758"/>
              <a:ext cx="10813166" cy="458030"/>
            </a:xfrm>
            <a:prstGeom prst="rect">
              <a:avLst/>
            </a:prstGeom>
            <a:solidFill>
              <a:srgbClr val="243A5E"/>
            </a:solidFill>
          </p:spPr>
          <p:txBody>
            <a:bodyPr wrap="square" lIns="67232" tIns="33616" rIns="67232" bIns="33616" rtlCol="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441"/>
                </a:spcAft>
              </a:pPr>
              <a:r>
                <a:rPr lang="en-IN" sz="1471">
                  <a:solidFill>
                    <a:schemeClr val="bg1"/>
                  </a:solidFill>
                  <a:latin typeface="+mj-lt"/>
                </a:rPr>
                <a:t>Continuous Integration</a:t>
              </a:r>
              <a:endParaRPr lang="en-US" sz="147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9" name="Picture 38" descr="Graphical depicting a pillar">
              <a:extLst>
                <a:ext uri="{FF2B5EF4-FFF2-40B4-BE49-F238E27FC236}">
                  <a16:creationId xmlns:a16="http://schemas.microsoft.com/office/drawing/2014/main" id="{97716E3F-433A-4C28-837E-B77A7794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4616" y="1900205"/>
              <a:ext cx="2527830" cy="195072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30B63D-D6FA-4A1C-A74F-801437204514}"/>
                </a:ext>
              </a:extLst>
            </p:cNvPr>
            <p:cNvSpPr txBox="1"/>
            <p:nvPr/>
          </p:nvSpPr>
          <p:spPr>
            <a:xfrm>
              <a:off x="1519720" y="24600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Version Control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0" name="Picture 39" descr="Graphical depicting a pillar">
              <a:extLst>
                <a:ext uri="{FF2B5EF4-FFF2-40B4-BE49-F238E27FC236}">
                  <a16:creationId xmlns:a16="http://schemas.microsoft.com/office/drawing/2014/main" id="{69FB145D-5080-43BC-8D5F-F54F5EE0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7383" y="1900205"/>
              <a:ext cx="2527830" cy="195072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CEC314-21C5-4DA8-BDE0-834049FBB3AB}"/>
                </a:ext>
              </a:extLst>
            </p:cNvPr>
            <p:cNvSpPr txBox="1"/>
            <p:nvPr/>
          </p:nvSpPr>
          <p:spPr>
            <a:xfrm>
              <a:off x="4182487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>
                  <a:latin typeface="+mj-lt"/>
                </a:rPr>
                <a:t>Package Management System</a:t>
              </a:r>
              <a:endParaRPr lang="en-US" sz="1324">
                <a:latin typeface="+mj-lt"/>
              </a:endParaRPr>
            </a:p>
          </p:txBody>
        </p:sp>
        <p:pic>
          <p:nvPicPr>
            <p:cNvPr id="41" name="Picture 40" descr="Graphical depicting a pillar">
              <a:extLst>
                <a:ext uri="{FF2B5EF4-FFF2-40B4-BE49-F238E27FC236}">
                  <a16:creationId xmlns:a16="http://schemas.microsoft.com/office/drawing/2014/main" id="{C6EF7168-A7AE-427A-BB06-1386222A6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0150" y="1900205"/>
              <a:ext cx="2527830" cy="195072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81412F-228A-4529-9B57-BBB72074028A}"/>
                </a:ext>
              </a:extLst>
            </p:cNvPr>
            <p:cNvSpPr txBox="1"/>
            <p:nvPr/>
          </p:nvSpPr>
          <p:spPr>
            <a:xfrm>
              <a:off x="6845255" y="2460066"/>
              <a:ext cx="1397623" cy="8006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Continuous Integration System</a:t>
              </a:r>
              <a:endParaRPr lang="en-US" sz="1324" dirty="0">
                <a:latin typeface="+mj-lt"/>
              </a:endParaRPr>
            </a:p>
          </p:txBody>
        </p:sp>
        <p:pic>
          <p:nvPicPr>
            <p:cNvPr id="42" name="Picture 41" descr="Graphical depicting a pillar">
              <a:extLst>
                <a:ext uri="{FF2B5EF4-FFF2-40B4-BE49-F238E27FC236}">
                  <a16:creationId xmlns:a16="http://schemas.microsoft.com/office/drawing/2014/main" id="{3719326B-69EC-4843-ADC7-A719E7FE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2916" y="1900205"/>
              <a:ext cx="2527830" cy="195072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53C224-77DB-4B78-A667-C27ACD63AEDF}"/>
                </a:ext>
              </a:extLst>
            </p:cNvPr>
            <p:cNvSpPr txBox="1"/>
            <p:nvPr/>
          </p:nvSpPr>
          <p:spPr>
            <a:xfrm>
              <a:off x="9508021" y="2598566"/>
              <a:ext cx="1397623" cy="533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441"/>
                </a:spcAft>
              </a:pPr>
              <a:r>
                <a:rPr lang="en-IN" sz="1324" dirty="0">
                  <a:latin typeface="+mj-lt"/>
                </a:rPr>
                <a:t>Automated Build Process</a:t>
              </a:r>
              <a:endParaRPr lang="en-US" sz="1324" dirty="0">
                <a:latin typeface="+mj-lt"/>
              </a:endParaRPr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AE090FD-D5DC-470B-BA53-F54980B94D48}"/>
              </a:ext>
            </a:extLst>
          </p:cNvPr>
          <p:cNvSpPr txBox="1">
            <a:spLocks/>
          </p:cNvSpPr>
          <p:nvPr/>
        </p:nvSpPr>
        <p:spPr>
          <a:xfrm>
            <a:off x="313984" y="3121777"/>
            <a:ext cx="1692301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Version Control System </a:t>
            </a:r>
            <a:r>
              <a:rPr lang="en-US" sz="1471" spc="0" dirty="0">
                <a:latin typeface="+mn-lt"/>
              </a:rPr>
              <a:t>manages changes to your source code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over time.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C657014-4A5B-481D-A469-1B89F3E9F9B3}"/>
              </a:ext>
            </a:extLst>
          </p:cNvPr>
          <p:cNvSpPr txBox="1">
            <a:spLocks/>
          </p:cNvSpPr>
          <p:nvPr/>
        </p:nvSpPr>
        <p:spPr>
          <a:xfrm>
            <a:off x="2118392" y="3121777"/>
            <a:ext cx="1994786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Package Management System </a:t>
            </a:r>
            <a:r>
              <a:rPr lang="en-US" sz="1471" spc="0" dirty="0">
                <a:solidFill>
                  <a:schemeClr val="tx1"/>
                </a:solidFill>
                <a:latin typeface="+mn-lt"/>
              </a:rPr>
              <a:t>is used to install, uninstall, and manage software packages.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263C52A-C349-4567-BF21-B1659EB1F465}"/>
              </a:ext>
            </a:extLst>
          </p:cNvPr>
          <p:cNvSpPr txBox="1">
            <a:spLocks/>
          </p:cNvSpPr>
          <p:nvPr/>
        </p:nvSpPr>
        <p:spPr>
          <a:xfrm>
            <a:off x="4225284" y="3121777"/>
            <a:ext cx="2171027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 </a:t>
            </a:r>
            <a:r>
              <a:rPr lang="en-US" sz="1471" spc="0" dirty="0">
                <a:solidFill>
                  <a:schemeClr val="tx2"/>
                </a:solidFill>
              </a:rPr>
              <a:t>Continuous Integration System </a:t>
            </a:r>
            <a:r>
              <a:rPr lang="en-US" sz="1471" spc="0" dirty="0">
                <a:latin typeface="+mn-lt"/>
              </a:rPr>
              <a:t>merges all developer working copies to a shared mainline several times a day.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8F5C5C-1246-4872-B7D8-F9B7B9929409}"/>
              </a:ext>
            </a:extLst>
          </p:cNvPr>
          <p:cNvSpPr txBox="1">
            <a:spLocks/>
          </p:cNvSpPr>
          <p:nvPr/>
        </p:nvSpPr>
        <p:spPr>
          <a:xfrm>
            <a:off x="6508418" y="3121777"/>
            <a:ext cx="2313430" cy="1519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0848" tIns="67232" rIns="100848" bIns="67232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71" spc="0" dirty="0">
                <a:latin typeface="+mn-lt"/>
              </a:rPr>
              <a:t>An </a:t>
            </a:r>
            <a:r>
              <a:rPr lang="en-US" sz="1471" spc="0" dirty="0">
                <a:solidFill>
                  <a:schemeClr val="tx2"/>
                </a:solidFill>
              </a:rPr>
              <a:t>Automated</a:t>
            </a:r>
            <a:br>
              <a:rPr lang="en-US" sz="1471" spc="0" dirty="0">
                <a:solidFill>
                  <a:schemeClr val="tx2"/>
                </a:solidFill>
              </a:rPr>
            </a:br>
            <a:r>
              <a:rPr lang="en-US" sz="1471" spc="0" dirty="0">
                <a:solidFill>
                  <a:schemeClr val="tx2"/>
                </a:solidFill>
              </a:rPr>
              <a:t>Build Process </a:t>
            </a:r>
            <a:r>
              <a:rPr lang="en-US" sz="1471" spc="0" dirty="0">
                <a:latin typeface="+mn-lt"/>
              </a:rPr>
              <a:t>creates</a:t>
            </a:r>
            <a:br>
              <a:rPr lang="en-US" sz="1471" spc="0" dirty="0">
                <a:latin typeface="+mn-lt"/>
              </a:rPr>
            </a:br>
            <a:r>
              <a:rPr lang="en-US" sz="1471" spc="0" dirty="0">
                <a:latin typeface="+mn-lt"/>
              </a:rPr>
              <a:t>a software build including compiling, packaging, and running automated tests.</a:t>
            </a:r>
          </a:p>
        </p:txBody>
      </p:sp>
    </p:spTree>
    <p:extLst>
      <p:ext uri="{BB962C8B-B14F-4D97-AF65-F5344CB8AC3E}">
        <p14:creationId xmlns:p14="http://schemas.microsoft.com/office/powerpoint/2010/main" val="16200272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FE71-6AC8-4299-A8BA-B4BA536FA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Anatomy of a pipeline</a:t>
            </a:r>
            <a:endParaRPr lang="en-US" dirty="0">
              <a:latin typeface="Segoe UI"/>
            </a:endParaRPr>
          </a:p>
        </p:txBody>
      </p:sp>
      <p:pic>
        <p:nvPicPr>
          <p:cNvPr id="3" name="Picture 2" descr="Icon of a person">
            <a:extLst>
              <a:ext uri="{FF2B5EF4-FFF2-40B4-BE49-F238E27FC236}">
                <a16:creationId xmlns:a16="http://schemas.microsoft.com/office/drawing/2014/main" id="{C8272EF6-AE99-4106-9843-737C8F23D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" t="2255" r="2255" b="2255"/>
          <a:stretch/>
        </p:blipFill>
        <p:spPr>
          <a:xfrm>
            <a:off x="309174" y="894594"/>
            <a:ext cx="487255" cy="49079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641F0C-4126-4896-BAA8-30043049AFAB}"/>
              </a:ext>
            </a:extLst>
          </p:cNvPr>
          <p:cNvSpPr txBox="1"/>
          <p:nvPr/>
        </p:nvSpPr>
        <p:spPr>
          <a:xfrm>
            <a:off x="992471" y="1035084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Name</a:t>
            </a:r>
            <a:r>
              <a:rPr lang="en-US" sz="1324" dirty="0"/>
              <a:t> – Though often this is skipped (if it is skipped, a date-based name is generated automatically)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7F7F02-F5F9-4D10-A85D-06B50D13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42282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Icon of check mark enclosed by an arc">
            <a:extLst>
              <a:ext uri="{FF2B5EF4-FFF2-40B4-BE49-F238E27FC236}">
                <a16:creationId xmlns:a16="http://schemas.microsoft.com/office/drawing/2014/main" id="{33EF4947-8146-4804-85EC-9390B195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" t="1382" r="1382" b="1382"/>
          <a:stretch/>
        </p:blipFill>
        <p:spPr>
          <a:xfrm>
            <a:off x="309174" y="1460051"/>
            <a:ext cx="492572" cy="49734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57BA25-079E-4932-9447-9C7E52A66A31}"/>
              </a:ext>
            </a:extLst>
          </p:cNvPr>
          <p:cNvSpPr txBox="1"/>
          <p:nvPr/>
        </p:nvSpPr>
        <p:spPr>
          <a:xfrm>
            <a:off x="992471" y="1505057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Trigger</a:t>
            </a:r>
            <a:r>
              <a:rPr lang="en-US" sz="1324" dirty="0"/>
              <a:t> – More on triggers later, but without an explicitly trigger, there’s an implicit “trigger on every commit to any path from any branch in this repo”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54A9F0-F4F9-4A7C-B5A6-3BA0BB6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1994625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Icon of three concentric arcs">
            <a:extLst>
              <a:ext uri="{FF2B5EF4-FFF2-40B4-BE49-F238E27FC236}">
                <a16:creationId xmlns:a16="http://schemas.microsoft.com/office/drawing/2014/main" id="{A8C4C7B3-4232-46E1-96BA-CC6FD2FF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0" t="2216" r="1870" b="2216"/>
          <a:stretch/>
        </p:blipFill>
        <p:spPr>
          <a:xfrm>
            <a:off x="309174" y="2038492"/>
            <a:ext cx="490793" cy="490793"/>
          </a:xfrm>
          <a:custGeom>
            <a:avLst/>
            <a:gdLst>
              <a:gd name="connsiteX0" fmla="*/ 329184 w 658368"/>
              <a:gd name="connsiteY0" fmla="*/ 0 h 658368"/>
              <a:gd name="connsiteX1" fmla="*/ 658368 w 658368"/>
              <a:gd name="connsiteY1" fmla="*/ 329184 h 658368"/>
              <a:gd name="connsiteX2" fmla="*/ 329184 w 658368"/>
              <a:gd name="connsiteY2" fmla="*/ 658368 h 658368"/>
              <a:gd name="connsiteX3" fmla="*/ 0 w 658368"/>
              <a:gd name="connsiteY3" fmla="*/ 329184 h 658368"/>
              <a:gd name="connsiteX4" fmla="*/ 329184 w 658368"/>
              <a:gd name="connsiteY4" fmla="*/ 0 h 658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68" h="658368">
                <a:moveTo>
                  <a:pt x="329184" y="0"/>
                </a:moveTo>
                <a:cubicBezTo>
                  <a:pt x="510987" y="0"/>
                  <a:pt x="658368" y="147381"/>
                  <a:pt x="658368" y="329184"/>
                </a:cubicBezTo>
                <a:cubicBezTo>
                  <a:pt x="658368" y="510987"/>
                  <a:pt x="510987" y="658368"/>
                  <a:pt x="329184" y="658368"/>
                </a:cubicBezTo>
                <a:cubicBezTo>
                  <a:pt x="147381" y="658368"/>
                  <a:pt x="0" y="510987"/>
                  <a:pt x="0" y="329184"/>
                </a:cubicBezTo>
                <a:cubicBezTo>
                  <a:pt x="0" y="147381"/>
                  <a:pt x="147381" y="0"/>
                  <a:pt x="329184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01D0B6-2A47-4C66-BB35-3C81D5B54640}"/>
              </a:ext>
            </a:extLst>
          </p:cNvPr>
          <p:cNvSpPr txBox="1"/>
          <p:nvPr/>
        </p:nvSpPr>
        <p:spPr>
          <a:xfrm>
            <a:off x="992471" y="2178695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Variables</a:t>
            </a:r>
            <a:r>
              <a:rPr lang="en-US" sz="1324" dirty="0"/>
              <a:t> – These are “inline” variables (more on other types of variables later)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D5B2B0-C3F3-4111-A484-17CE35723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2566430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Icon of a gear inside a circle">
            <a:extLst>
              <a:ext uri="{FF2B5EF4-FFF2-40B4-BE49-F238E27FC236}">
                <a16:creationId xmlns:a16="http://schemas.microsoft.com/office/drawing/2014/main" id="{64E7C84D-D53B-494B-BFB4-3A2FB2DC15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1004" r="1004" b="1004"/>
          <a:stretch/>
        </p:blipFill>
        <p:spPr>
          <a:xfrm>
            <a:off x="307423" y="2603662"/>
            <a:ext cx="493756" cy="497343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E2CD0-08B1-4B4C-8496-9A1ABBB9F532}"/>
              </a:ext>
            </a:extLst>
          </p:cNvPr>
          <p:cNvSpPr txBox="1"/>
          <p:nvPr/>
        </p:nvSpPr>
        <p:spPr>
          <a:xfrm>
            <a:off x="992471" y="2750501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Job</a:t>
            </a:r>
            <a:r>
              <a:rPr lang="en-US" sz="1324" dirty="0"/>
              <a:t> – Every pipeline must have at least one job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6E1EB-424E-4EA8-A214-0FBA8242E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138236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 of a lightning bolt symbol inside a circle">
            <a:extLst>
              <a:ext uri="{FF2B5EF4-FFF2-40B4-BE49-F238E27FC236}">
                <a16:creationId xmlns:a16="http://schemas.microsoft.com/office/drawing/2014/main" id="{03F69B62-4F0E-4E54-BC94-63DF883860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64" t="2564" r="2564" b="2564"/>
          <a:stretch/>
        </p:blipFill>
        <p:spPr>
          <a:xfrm>
            <a:off x="307424" y="3175467"/>
            <a:ext cx="493757" cy="497343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CB6C4-7D0E-4C30-9735-39C8E85D9191}"/>
              </a:ext>
            </a:extLst>
          </p:cNvPr>
          <p:cNvSpPr txBox="1"/>
          <p:nvPr/>
        </p:nvSpPr>
        <p:spPr>
          <a:xfrm>
            <a:off x="992471" y="3322306"/>
            <a:ext cx="7837547" cy="203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Pool</a:t>
            </a:r>
            <a:r>
              <a:rPr lang="en-US" sz="1324" dirty="0"/>
              <a:t> – You configure which pool (queue) the job must run 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2B3036-9F96-4CFE-8367-21C2716EA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3710041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Icon of four circles connected by lines and arranged in a diamond pattern">
            <a:extLst>
              <a:ext uri="{FF2B5EF4-FFF2-40B4-BE49-F238E27FC236}">
                <a16:creationId xmlns:a16="http://schemas.microsoft.com/office/drawing/2014/main" id="{41EE9DB3-9C0B-48CE-AA73-64BE2BA60E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2" t="1382" r="1382" b="1382"/>
          <a:stretch/>
        </p:blipFill>
        <p:spPr>
          <a:xfrm>
            <a:off x="309174" y="3747273"/>
            <a:ext cx="493756" cy="497343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CACB3F-BDDB-41AC-A80A-43C62D7CC96B}"/>
              </a:ext>
            </a:extLst>
          </p:cNvPr>
          <p:cNvSpPr txBox="1"/>
          <p:nvPr/>
        </p:nvSpPr>
        <p:spPr>
          <a:xfrm>
            <a:off x="992471" y="3792278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Checkout</a:t>
            </a:r>
            <a:r>
              <a:rPr lang="en-US" sz="1324" dirty="0"/>
              <a:t> – The “checkout: self” tells the job which repository (or repositories if there are multiple checkouts) to checkout for this job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122663-40FE-44FA-816D-21EE1CA13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2471" y="4281847"/>
            <a:ext cx="776961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Icon of thick lines and circles arranged to form a square pattern">
            <a:extLst>
              <a:ext uri="{FF2B5EF4-FFF2-40B4-BE49-F238E27FC236}">
                <a16:creationId xmlns:a16="http://schemas.microsoft.com/office/drawing/2014/main" id="{03089693-878C-43AC-9CAD-B70990D4F1E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" t="1272" r="1272" b="1272"/>
          <a:stretch/>
        </p:blipFill>
        <p:spPr>
          <a:xfrm>
            <a:off x="308662" y="4319078"/>
            <a:ext cx="493756" cy="497343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ABA21A-493A-4107-B338-2AEB63C35F52}"/>
              </a:ext>
            </a:extLst>
          </p:cNvPr>
          <p:cNvSpPr txBox="1"/>
          <p:nvPr/>
        </p:nvSpPr>
        <p:spPr>
          <a:xfrm>
            <a:off x="992471" y="4364084"/>
            <a:ext cx="7837547" cy="40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324" b="1" dirty="0"/>
              <a:t>Steps</a:t>
            </a:r>
            <a:r>
              <a:rPr lang="en-US" sz="1324" dirty="0"/>
              <a:t> – The actual tasks that need to be executed: in this case a "script" task (script is an alias) that can run inline scripts</a:t>
            </a:r>
          </a:p>
        </p:txBody>
      </p:sp>
    </p:spTree>
    <p:extLst>
      <p:ext uri="{BB962C8B-B14F-4D97-AF65-F5344CB8AC3E}">
        <p14:creationId xmlns:p14="http://schemas.microsoft.com/office/powerpoint/2010/main" val="2742009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Materials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1241536" y="2034283"/>
            <a:ext cx="665139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timw.info/az400</a:t>
            </a:r>
          </a:p>
        </p:txBody>
      </p:sp>
    </p:spTree>
    <p:extLst>
      <p:ext uri="{BB962C8B-B14F-4D97-AF65-F5344CB8AC3E}">
        <p14:creationId xmlns:p14="http://schemas.microsoft.com/office/powerpoint/2010/main" val="616345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9C67-B6EB-4051-BF56-F82408D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Segoe UI"/>
                <a:cs typeface="Segoe UI"/>
              </a:rPr>
              <a:t>YAML resources</a:t>
            </a:r>
            <a:endParaRPr lang="en-AU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EC9AC2-483C-4105-B203-89E66FD46277}"/>
              </a:ext>
            </a:extLst>
          </p:cNvPr>
          <p:cNvSpPr/>
          <p:nvPr/>
        </p:nvSpPr>
        <p:spPr>
          <a:xfrm>
            <a:off x="313983" y="1079711"/>
            <a:ext cx="3159664" cy="18340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0848" tIns="67232" rIns="100848" bIns="67232" numCol="1" spcCol="1270" anchor="t" anchorCtr="0">
            <a:noAutofit/>
          </a:bodyPr>
          <a:lstStyle/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Pipelines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Containers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Repositories</a:t>
            </a:r>
          </a:p>
          <a:p>
            <a:pPr>
              <a:spcBef>
                <a:spcPts val="882"/>
              </a:spcBef>
            </a:pPr>
            <a:r>
              <a:rPr lang="en-US" sz="1765" dirty="0">
                <a:solidFill>
                  <a:schemeClr val="tx1"/>
                </a:solidFill>
                <a:cs typeface="Segoe UI Semilight"/>
              </a:rPr>
              <a:t>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62B14-11CF-424B-830F-643727F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005" y="1079710"/>
            <a:ext cx="2648960" cy="3598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66D7F5-4719-4CB6-8D45-8082F32D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28" y="1079711"/>
            <a:ext cx="2576197" cy="89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9369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What are actions ?</a:t>
            </a:r>
          </a:p>
        </p:txBody>
      </p:sp>
      <p:pic>
        <p:nvPicPr>
          <p:cNvPr id="2" name="Picture 1" descr="Icon of a gear and a arrow going across it">
            <a:extLst>
              <a:ext uri="{FF2B5EF4-FFF2-40B4-BE49-F238E27FC236}">
                <a16:creationId xmlns:a16="http://schemas.microsoft.com/office/drawing/2014/main" id="{3F10A02A-11EF-4BE5-A6BF-45A3B5A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27" y="908118"/>
            <a:ext cx="700659" cy="700659"/>
          </a:xfrm>
          <a:prstGeom prst="rect">
            <a:avLst/>
          </a:prstGeom>
        </p:spPr>
      </p:pic>
      <p:sp>
        <p:nvSpPr>
          <p:cNvPr id="18" name="TextBox 17" descr="Icon of a document">
            <a:extLst>
              <a:ext uri="{FF2B5EF4-FFF2-40B4-BE49-F238E27FC236}">
                <a16:creationId xmlns:a16="http://schemas.microsoft.com/office/drawing/2014/main" id="{5793B3DC-F597-4F49-AAF8-77EDFBDB542C}"/>
              </a:ext>
            </a:extLst>
          </p:cNvPr>
          <p:cNvSpPr txBox="1"/>
          <p:nvPr/>
        </p:nvSpPr>
        <p:spPr>
          <a:xfrm>
            <a:off x="1316623" y="1006203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Automations within the </a:t>
            </a:r>
            <a:r>
              <a:rPr lang="en-US" sz="1765" dirty="0" err="1">
                <a:solidFill>
                  <a:srgbClr val="000000"/>
                </a:solidFill>
                <a:latin typeface="Segoe UI"/>
              </a:rPr>
              <a:t>GitHu</a:t>
            </a:r>
            <a:r>
              <a:rPr lang="en-US" sz="1765" dirty="0">
                <a:solidFill>
                  <a:srgbClr val="000000"/>
                </a:solidFill>
                <a:latin typeface="Segoe UI"/>
              </a:rPr>
              <a:t>b environment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D4D3A2-684C-4D40-B6D6-E20C1C5C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3" y="1608777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Icon of a circle with circular arrows pointing at each other's end">
            <a:extLst>
              <a:ext uri="{FF2B5EF4-FFF2-40B4-BE49-F238E27FC236}">
                <a16:creationId xmlns:a16="http://schemas.microsoft.com/office/drawing/2014/main" id="{A8475803-7450-426C-81AB-1A2160B22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7" y="1768782"/>
            <a:ext cx="700660" cy="700660"/>
          </a:xfrm>
          <a:prstGeom prst="rect">
            <a:avLst/>
          </a:prstGeom>
        </p:spPr>
      </p:pic>
      <p:sp>
        <p:nvSpPr>
          <p:cNvPr id="27" name="TextBox 26" descr="Icon of a document">
            <a:extLst>
              <a:ext uri="{FF2B5EF4-FFF2-40B4-BE49-F238E27FC236}">
                <a16:creationId xmlns:a16="http://schemas.microsoft.com/office/drawing/2014/main" id="{D5BA4CE0-E418-47C4-A03D-F34B8349F0E0}"/>
              </a:ext>
            </a:extLst>
          </p:cNvPr>
          <p:cNvSpPr txBox="1"/>
          <p:nvPr/>
        </p:nvSpPr>
        <p:spPr>
          <a:xfrm>
            <a:off x="1316622" y="1898886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Often used to build CI/CD implementations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F70F4B-69FE-459E-B72A-F83D49C88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1" y="2451849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 of a circle branched into three connect circles">
            <a:extLst>
              <a:ext uri="{FF2B5EF4-FFF2-40B4-BE49-F238E27FC236}">
                <a16:creationId xmlns:a16="http://schemas.microsoft.com/office/drawing/2014/main" id="{37E06157-116F-4979-92BB-415C85A1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53" y="2629447"/>
            <a:ext cx="704021" cy="704021"/>
          </a:xfrm>
          <a:prstGeom prst="rect">
            <a:avLst/>
          </a:prstGeom>
        </p:spPr>
      </p:pic>
      <p:sp>
        <p:nvSpPr>
          <p:cNvPr id="30" name="TextBox 29" descr="Icon of a document">
            <a:extLst>
              <a:ext uri="{FF2B5EF4-FFF2-40B4-BE49-F238E27FC236}">
                <a16:creationId xmlns:a16="http://schemas.microsoft.com/office/drawing/2014/main" id="{0DB3A105-0A95-4001-B08D-E4D5A3E5EF40}"/>
              </a:ext>
            </a:extLst>
          </p:cNvPr>
          <p:cNvSpPr txBox="1"/>
          <p:nvPr/>
        </p:nvSpPr>
        <p:spPr>
          <a:xfrm>
            <a:off x="1316620" y="2717390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Based on YAML files living within GitHub repositories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05ACF-E5DB-448E-89C8-C556E6D7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16620" y="3333468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Icon of two people">
            <a:extLst>
              <a:ext uri="{FF2B5EF4-FFF2-40B4-BE49-F238E27FC236}">
                <a16:creationId xmlns:a16="http://schemas.microsoft.com/office/drawing/2014/main" id="{F5FFB3B5-2BB0-48B7-95D0-9E4C809EB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96" y="3490112"/>
            <a:ext cx="704021" cy="704021"/>
          </a:xfrm>
          <a:prstGeom prst="rect">
            <a:avLst/>
          </a:prstGeom>
        </p:spPr>
      </p:pic>
      <p:sp>
        <p:nvSpPr>
          <p:cNvPr id="14" name="TextBox 13" descr="Icon of a document">
            <a:extLst>
              <a:ext uri="{FF2B5EF4-FFF2-40B4-BE49-F238E27FC236}">
                <a16:creationId xmlns:a16="http://schemas.microsoft.com/office/drawing/2014/main" id="{E6061AC7-0E61-42EB-8240-F1FFA0A48F8E}"/>
              </a:ext>
            </a:extLst>
          </p:cNvPr>
          <p:cNvSpPr txBox="1"/>
          <p:nvPr/>
        </p:nvSpPr>
        <p:spPr>
          <a:xfrm>
            <a:off x="1296782" y="363247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Executed on GitHub or self-hosted runners</a:t>
            </a:r>
          </a:p>
        </p:txBody>
      </p:sp>
      <p:pic>
        <p:nvPicPr>
          <p:cNvPr id="15" name="Picture 14" descr="Icon of two gears with different sizes">
            <a:extLst>
              <a:ext uri="{FF2B5EF4-FFF2-40B4-BE49-F238E27FC236}">
                <a16:creationId xmlns:a16="http://schemas.microsoft.com/office/drawing/2014/main" id="{50FC87A2-C59B-446E-8F62-65FE32C18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59" y="4347415"/>
            <a:ext cx="704021" cy="7040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A3FEDF-9A5F-47C2-91E3-E48461FF3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96781" y="4194133"/>
            <a:ext cx="750522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 descr="Icon of a document">
            <a:extLst>
              <a:ext uri="{FF2B5EF4-FFF2-40B4-BE49-F238E27FC236}">
                <a16:creationId xmlns:a16="http://schemas.microsoft.com/office/drawing/2014/main" id="{E5CEED6D-089C-43D7-BCE1-D744F574F233}"/>
              </a:ext>
            </a:extLst>
          </p:cNvPr>
          <p:cNvSpPr txBox="1"/>
          <p:nvPr/>
        </p:nvSpPr>
        <p:spPr>
          <a:xfrm>
            <a:off x="1296782" y="4514092"/>
            <a:ext cx="7505223" cy="271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rgbClr val="000000"/>
                </a:solidFill>
                <a:latin typeface="Segoe UI"/>
              </a:rPr>
              <a:t>Large number of existing actions in the GitHub Marketplace</a:t>
            </a:r>
          </a:p>
        </p:txBody>
      </p:sp>
    </p:spTree>
    <p:extLst>
      <p:ext uri="{BB962C8B-B14F-4D97-AF65-F5344CB8AC3E}">
        <p14:creationId xmlns:p14="http://schemas.microsoft.com/office/powerpoint/2010/main" val="391336990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742578-EBA3-4E45-970E-F116ED67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Actions flow</a:t>
            </a:r>
            <a:endParaRPr lang="en-US" dirty="0">
              <a:latin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E35D53-2385-4DC2-8C32-BD79B20948A9}"/>
              </a:ext>
            </a:extLst>
          </p:cNvPr>
          <p:cNvSpPr/>
          <p:nvPr/>
        </p:nvSpPr>
        <p:spPr>
          <a:xfrm>
            <a:off x="313983" y="1111153"/>
            <a:ext cx="3464155" cy="2881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Events trigger workflows: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- Schedule, code, etc.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Workflows contain jobs: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May contain multiples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Jobs use actions: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- Configured within steps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02E306-70D5-48C9-98E2-4F6F1F49B57C}"/>
              </a:ext>
            </a:extLst>
          </p:cNvPr>
          <p:cNvSpPr/>
          <p:nvPr/>
        </p:nvSpPr>
        <p:spPr bwMode="auto">
          <a:xfrm>
            <a:off x="4077759" y="563067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A6228D-0E5E-4E33-8E62-3D9B77F97728}"/>
              </a:ext>
            </a:extLst>
          </p:cNvPr>
          <p:cNvSpPr/>
          <p:nvPr/>
        </p:nvSpPr>
        <p:spPr bwMode="auto">
          <a:xfrm>
            <a:off x="4567915" y="174206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Workflows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5EC5BE-7025-4CBB-B4F8-AA4A230E01C9}"/>
              </a:ext>
            </a:extLst>
          </p:cNvPr>
          <p:cNvSpPr/>
          <p:nvPr/>
        </p:nvSpPr>
        <p:spPr bwMode="auto">
          <a:xfrm>
            <a:off x="5220214" y="2901871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Jobs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DA11A67-0F32-4D06-94E9-A1EE32BE92A0}"/>
              </a:ext>
            </a:extLst>
          </p:cNvPr>
          <p:cNvSpPr/>
          <p:nvPr/>
        </p:nvSpPr>
        <p:spPr bwMode="auto">
          <a:xfrm>
            <a:off x="5978323" y="4086070"/>
            <a:ext cx="1410407" cy="54808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Actions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107756-4599-436B-BDB4-A6F6F4747B25}"/>
              </a:ext>
            </a:extLst>
          </p:cNvPr>
          <p:cNvSpPr/>
          <p:nvPr/>
        </p:nvSpPr>
        <p:spPr bwMode="auto">
          <a:xfrm rot="3854171">
            <a:off x="4701914" y="1284353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1F95A2-8B64-40F7-BB42-0591C0043ED9}"/>
              </a:ext>
            </a:extLst>
          </p:cNvPr>
          <p:cNvSpPr/>
          <p:nvPr/>
        </p:nvSpPr>
        <p:spPr bwMode="auto">
          <a:xfrm rot="3854171">
            <a:off x="5914082" y="3616022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DFDAE7-8959-46DF-812C-ED25DF73576E}"/>
              </a:ext>
            </a:extLst>
          </p:cNvPr>
          <p:cNvSpPr/>
          <p:nvPr/>
        </p:nvSpPr>
        <p:spPr bwMode="auto">
          <a:xfrm rot="3854171">
            <a:off x="5286142" y="2456210"/>
            <a:ext cx="582541" cy="34050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0616-B9EB-41C5-B338-4C37CADBE24C}"/>
              </a:ext>
            </a:extLst>
          </p:cNvPr>
          <p:cNvSpPr txBox="1"/>
          <p:nvPr/>
        </p:nvSpPr>
        <p:spPr>
          <a:xfrm>
            <a:off x="5145111" y="1205378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Trigger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14999-AAE3-4CB5-8BC8-6E3D44FBA200}"/>
              </a:ext>
            </a:extLst>
          </p:cNvPr>
          <p:cNvSpPr txBox="1"/>
          <p:nvPr/>
        </p:nvSpPr>
        <p:spPr>
          <a:xfrm>
            <a:off x="5749977" y="2340930"/>
            <a:ext cx="1075519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B7A1D0-5392-432B-86DC-0CA913E70569}"/>
              </a:ext>
            </a:extLst>
          </p:cNvPr>
          <p:cNvSpPr txBox="1"/>
          <p:nvPr/>
        </p:nvSpPr>
        <p:spPr>
          <a:xfrm>
            <a:off x="6400714" y="3530753"/>
            <a:ext cx="988016" cy="46166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AU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210510256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83327C-3F81-4FB3-B5F2-4E1B5D9D71E9}"/>
              </a:ext>
            </a:extLst>
          </p:cNvPr>
          <p:cNvSpPr/>
          <p:nvPr/>
        </p:nvSpPr>
        <p:spPr>
          <a:xfrm>
            <a:off x="313983" y="1111152"/>
            <a:ext cx="3464155" cy="23092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34464" tIns="100848" rIns="134464" bIns="100848" anchor="t">
            <a:noAutofit/>
          </a:bodyPr>
          <a:lstStyle/>
          <a:p>
            <a:pPr>
              <a:spcBef>
                <a:spcPts val="1324"/>
              </a:spcBef>
            </a:pPr>
            <a:r>
              <a:rPr lang="en-US" sz="1765" dirty="0"/>
              <a:t>Define the required automation: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Events, Jobs</a:t>
            </a:r>
            <a:endParaRPr lang="en-US" sz="1765" dirty="0">
              <a:cs typeface="Segoe UI"/>
            </a:endParaRPr>
          </a:p>
          <a:p>
            <a:pPr>
              <a:spcBef>
                <a:spcPts val="1324"/>
              </a:spcBef>
            </a:pPr>
            <a:r>
              <a:rPr lang="en-US" sz="1765" dirty="0"/>
              <a:t>Written in YAML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Stored in </a:t>
            </a:r>
            <a:r>
              <a:rPr lang="en-US" sz="1765" b="1" dirty="0"/>
              <a:t>.github/workflows</a:t>
            </a:r>
          </a:p>
          <a:p>
            <a:pPr>
              <a:spcBef>
                <a:spcPts val="1324"/>
              </a:spcBef>
            </a:pPr>
            <a:r>
              <a:rPr lang="en-US" sz="1765" dirty="0"/>
              <a:t>Starter workflows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163B3-3C8F-49D2-973B-631DF57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34" y="140297"/>
            <a:ext cx="3568082" cy="47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505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Dependency Management with 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1330183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7D1-60E1-4633-B6F3-E6A0E7B5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1"/>
            <a:ext cx="8479852" cy="3168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Segoe UI"/>
                <a:cs typeface="Segoe UI"/>
              </a:rPr>
              <a:t>Elements of a Dependency Management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B4CEF6-952F-4A4F-B353-1678BDECB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1370549"/>
            <a:ext cx="9142413" cy="142531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B4AF6E6-5604-4C3D-941A-2CA38325DD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3148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Standardization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226B61-2B8D-4D19-A864-C35A820E7CE2}"/>
              </a:ext>
            </a:extLst>
          </p:cNvPr>
          <p:cNvSpPr/>
          <p:nvPr/>
        </p:nvSpPr>
        <p:spPr bwMode="auto">
          <a:xfrm>
            <a:off x="3416609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Package formats and sources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BB28F23-9154-4020-8393-B9FDCE5463AD}"/>
              </a:ext>
            </a:extLst>
          </p:cNvPr>
          <p:cNvSpPr/>
          <p:nvPr/>
        </p:nvSpPr>
        <p:spPr bwMode="auto">
          <a:xfrm>
            <a:off x="6350071" y="1525422"/>
            <a:ext cx="2316764" cy="231676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765">
                <a:solidFill>
                  <a:schemeClr val="tx1"/>
                </a:solidFill>
                <a:latin typeface="+mj-lt"/>
              </a:rPr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207766243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4A32-B680-4513-9534-4819BCB6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168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Identifying Dependencies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1EF5F1-4861-4E71-8288-453100F1801B}"/>
              </a:ext>
            </a:extLst>
          </p:cNvPr>
          <p:cNvSpPr/>
          <p:nvPr/>
        </p:nvSpPr>
        <p:spPr>
          <a:xfrm>
            <a:off x="313984" y="1619300"/>
            <a:ext cx="413828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Deployment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Release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E18995-07BC-4BA0-BF83-68A704CDC789}"/>
              </a:ext>
            </a:extLst>
          </p:cNvPr>
          <p:cNvSpPr/>
          <p:nvPr/>
        </p:nvSpPr>
        <p:spPr>
          <a:xfrm>
            <a:off x="4582026" y="1619300"/>
            <a:ext cx="4247993" cy="22715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Things to consider: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 frequency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471" dirty="0"/>
            </a:br>
            <a:r>
              <a:rPr lang="en-US" sz="1471" dirty="0">
                <a:solidFill>
                  <a:schemeClr val="tx1"/>
                </a:solidFill>
              </a:rPr>
              <a:t>of system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Can package exist by itself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should add value for others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699171359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3F92-24DD-49C7-9473-775F287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3A57E-1E39-45A2-993B-6B9CE0D4ACE4}"/>
              </a:ext>
            </a:extLst>
          </p:cNvPr>
          <p:cNvSpPr/>
          <p:nvPr/>
        </p:nvSpPr>
        <p:spPr bwMode="auto">
          <a:xfrm>
            <a:off x="313983" y="1917472"/>
            <a:ext cx="2745301" cy="133932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Microsoft platform and .NET artifacts</a:t>
            </a:r>
          </a:p>
        </p:txBody>
      </p:sp>
      <p:pic>
        <p:nvPicPr>
          <p:cNvPr id="1028" name="Picture 4" descr="Logo of NuGet">
            <a:extLst>
              <a:ext uri="{FF2B5EF4-FFF2-40B4-BE49-F238E27FC236}">
                <a16:creationId xmlns:a16="http://schemas.microsoft.com/office/drawing/2014/main" id="{2CBAF2FC-8354-4E6E-918F-C8B64A893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01" y="2013447"/>
            <a:ext cx="1744256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34A6F8-63A3-4FB1-BA36-F511DD5BF63F}"/>
              </a:ext>
            </a:extLst>
          </p:cNvPr>
          <p:cNvSpPr/>
          <p:nvPr/>
        </p:nvSpPr>
        <p:spPr bwMode="auto">
          <a:xfrm>
            <a:off x="3199350" y="1917472"/>
            <a:ext cx="2745301" cy="1328401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6" name="Picture 4" descr="Logo of npm">
            <a:extLst>
              <a:ext uri="{FF2B5EF4-FFF2-40B4-BE49-F238E27FC236}">
                <a16:creationId xmlns:a16="http://schemas.microsoft.com/office/drawing/2014/main" id="{AE19EA35-C557-43D2-92A2-F5B619FB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39" y="2219606"/>
            <a:ext cx="1384414" cy="53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BE1176D-E68F-4651-B4B6-56FB61663495}"/>
              </a:ext>
            </a:extLst>
          </p:cNvPr>
          <p:cNvSpPr/>
          <p:nvPr/>
        </p:nvSpPr>
        <p:spPr bwMode="auto">
          <a:xfrm>
            <a:off x="6084718" y="1917472"/>
            <a:ext cx="2745301" cy="131324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Python scripts</a:t>
            </a:r>
          </a:p>
        </p:txBody>
      </p:sp>
      <p:pic>
        <p:nvPicPr>
          <p:cNvPr id="2050" name="Picture 2" descr="Logo of python">
            <a:extLst>
              <a:ext uri="{FF2B5EF4-FFF2-40B4-BE49-F238E27FC236}">
                <a16:creationId xmlns:a16="http://schemas.microsoft.com/office/drawing/2014/main" id="{942E64E2-2E03-4F8E-BA6D-B151D2DF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35" y="2206106"/>
            <a:ext cx="1949465" cy="57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41A319D-0C68-449B-A49D-1DEF0578A776}"/>
              </a:ext>
            </a:extLst>
          </p:cNvPr>
          <p:cNvSpPr/>
          <p:nvPr/>
        </p:nvSpPr>
        <p:spPr bwMode="auto">
          <a:xfrm>
            <a:off x="313983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7" name="Picture 6" descr="Icon of a box">
            <a:extLst>
              <a:ext uri="{FF2B5EF4-FFF2-40B4-BE49-F238E27FC236}">
                <a16:creationId xmlns:a16="http://schemas.microsoft.com/office/drawing/2014/main" id="{F7A156FF-8AB0-4569-AE2E-F7787FB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552" y="3518017"/>
            <a:ext cx="764162" cy="8474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FBCD981-69DE-40DE-98EC-7E38D138C73D}"/>
              </a:ext>
            </a:extLst>
          </p:cNvPr>
          <p:cNvSpPr/>
          <p:nvPr/>
        </p:nvSpPr>
        <p:spPr bwMode="auto">
          <a:xfrm>
            <a:off x="3199350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2052" name="Picture 4" descr="Logo of maven">
            <a:extLst>
              <a:ext uri="{FF2B5EF4-FFF2-40B4-BE49-F238E27FC236}">
                <a16:creationId xmlns:a16="http://schemas.microsoft.com/office/drawing/2014/main" id="{67B8219E-99FE-41AC-A388-09FA0B528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252" y="3819021"/>
            <a:ext cx="2445325" cy="55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A5DC44-4A8B-44BD-8706-5B3A98323D26}"/>
              </a:ext>
            </a:extLst>
          </p:cNvPr>
          <p:cNvSpPr/>
          <p:nvPr/>
        </p:nvSpPr>
        <p:spPr bwMode="auto">
          <a:xfrm>
            <a:off x="6084718" y="3414679"/>
            <a:ext cx="2745301" cy="1291916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64" tIns="100848" rIns="134464" bIns="100848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65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  <p:pic>
        <p:nvPicPr>
          <p:cNvPr id="11" name="Picture 2" descr="Logo of docker">
            <a:extLst>
              <a:ext uri="{FF2B5EF4-FFF2-40B4-BE49-F238E27FC236}">
                <a16:creationId xmlns:a16="http://schemas.microsoft.com/office/drawing/2014/main" id="{B75AC749-FC73-45EA-801A-3C518D86D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20" y="3714581"/>
            <a:ext cx="2251096" cy="664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A09064-3B64-4BCE-90B6-7A40333F6A64}"/>
              </a:ext>
            </a:extLst>
          </p:cNvPr>
          <p:cNvSpPr txBox="1">
            <a:spLocks/>
          </p:cNvSpPr>
          <p:nvPr/>
        </p:nvSpPr>
        <p:spPr>
          <a:xfrm>
            <a:off x="655978" y="5280565"/>
            <a:ext cx="8070158" cy="2308680"/>
          </a:xfrm>
          <a:prstGeom prst="rect">
            <a:avLst/>
          </a:prstGeom>
        </p:spPr>
        <p:txBody>
          <a:bodyPr vert="horz" wrap="square" lIns="0" tIns="67232" rIns="107571" bIns="6723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5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331854" indent="0" algn="l" defTabSz="932742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3274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65" dirty="0"/>
              <a:t>NuGet		Microsoft development platform and .NET artifacts</a:t>
            </a:r>
          </a:p>
          <a:p>
            <a:r>
              <a:rPr lang="en-US" sz="1765" dirty="0" err="1"/>
              <a:t>Npm</a:t>
            </a:r>
            <a:r>
              <a:rPr lang="en-US" sz="1765" dirty="0"/>
              <a:t>		node.js modules</a:t>
            </a:r>
          </a:p>
          <a:p>
            <a:r>
              <a:rPr lang="en-US" sz="1765" dirty="0"/>
              <a:t>Maven		Java packages</a:t>
            </a:r>
          </a:p>
          <a:p>
            <a:r>
              <a:rPr lang="en-US" sz="1765" dirty="0"/>
              <a:t>Python		Python script</a:t>
            </a:r>
          </a:p>
          <a:p>
            <a:r>
              <a:rPr lang="en-US" sz="1765" dirty="0"/>
              <a:t>Universal		Set of related files</a:t>
            </a:r>
            <a:endParaRPr lang="ru-RU" sz="1765" dirty="0"/>
          </a:p>
          <a:p>
            <a:r>
              <a:rPr lang="en-US" sz="1765" dirty="0"/>
              <a:t>Docker		Container images</a:t>
            </a:r>
          </a:p>
          <a:p>
            <a:endParaRPr lang="en-US" sz="1765" dirty="0"/>
          </a:p>
          <a:p>
            <a:r>
              <a:rPr lang="en-US" sz="1765" dirty="0"/>
              <a:t>Symbols		Symbol files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38E92D-53FB-4D0C-9A96-FC2209A6BB9A}"/>
              </a:ext>
            </a:extLst>
          </p:cNvPr>
          <p:cNvSpPr/>
          <p:nvPr/>
        </p:nvSpPr>
        <p:spPr>
          <a:xfrm>
            <a:off x="314512" y="990269"/>
            <a:ext cx="7466698" cy="543226"/>
          </a:xfrm>
          <a:prstGeom prst="rect">
            <a:avLst/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AU" sz="1765" dirty="0">
                <a:solidFill>
                  <a:schemeClr val="tx1"/>
                </a:solidFill>
              </a:rPr>
              <a:t>A package is a formalized way of creating a distributable unit of software artifacts that can be consumed from another software solution.</a:t>
            </a:r>
            <a:endParaRPr lang="en-US" sz="1765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37517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7D24-6593-4BB4-8B65-C7110C969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/>
                <a:cs typeface="Segoe UI"/>
              </a:rPr>
              <a:t>Package feeds</a:t>
            </a:r>
            <a:endParaRPr lang="en-US" dirty="0">
              <a:latin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878868-B186-4C35-98B4-87006C5744F0}"/>
              </a:ext>
            </a:extLst>
          </p:cNvPr>
          <p:cNvSpPr/>
          <p:nvPr/>
        </p:nvSpPr>
        <p:spPr>
          <a:xfrm>
            <a:off x="313983" y="1006893"/>
            <a:ext cx="3553513" cy="262133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pPr lvl="0"/>
            <a:r>
              <a:rPr lang="en-US" sz="1765" dirty="0">
                <a:solidFill>
                  <a:schemeClr val="tx1"/>
                </a:solidFill>
                <a:latin typeface="+mj-lt"/>
              </a:rPr>
              <a:t>Centralized storage of package artifacts: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Public or privately available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Offer secure access for private feeds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Versioned storage of packages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Managed by tooling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A1FFA-BE39-48DA-AED8-6BC550D8E330}"/>
              </a:ext>
            </a:extLst>
          </p:cNvPr>
          <p:cNvSpPr/>
          <p:nvPr/>
        </p:nvSpPr>
        <p:spPr>
          <a:xfrm>
            <a:off x="4000630" y="1006893"/>
            <a:ext cx="4829389" cy="11369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Also known as: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repositories</a:t>
            </a:r>
            <a:endParaRPr lang="en-US" sz="1471" dirty="0">
              <a:solidFill>
                <a:schemeClr val="tx1"/>
              </a:solidFill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471" dirty="0">
                <a:solidFill>
                  <a:schemeClr val="tx1"/>
                </a:solidFill>
              </a:rPr>
              <a:t>Package registry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38468B-797D-4A26-9368-42F91D477E4A}"/>
              </a:ext>
            </a:extLst>
          </p:cNvPr>
          <p:cNvSpPr/>
          <p:nvPr/>
        </p:nvSpPr>
        <p:spPr>
          <a:xfrm>
            <a:off x="4000630" y="2237258"/>
            <a:ext cx="4821219" cy="1390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34464" tIns="100848" rIns="134464" bIns="100848" numCol="1" spcCol="1270" anchor="t" anchorCtr="0">
            <a:noAutofit/>
          </a:bodyPr>
          <a:lstStyle/>
          <a:p>
            <a:r>
              <a:rPr lang="en-US" sz="1765" dirty="0">
                <a:solidFill>
                  <a:schemeClr val="tx1"/>
                </a:solidFill>
                <a:latin typeface="+mj-lt"/>
              </a:rPr>
              <a:t>Package Types: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Public: NuGet.org, Npmjs.org, PyPi.org, Docker Hub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 dirty="0">
                <a:solidFill>
                  <a:schemeClr val="tx1"/>
                </a:solidFill>
              </a:rPr>
              <a:t>Private: </a:t>
            </a:r>
            <a:r>
              <a:rPr lang="en-US" sz="1471" dirty="0" err="1">
                <a:solidFill>
                  <a:schemeClr val="tx1"/>
                </a:solidFill>
              </a:rPr>
              <a:t>MyGet</a:t>
            </a:r>
            <a:r>
              <a:rPr lang="en-US" sz="1471" dirty="0">
                <a:solidFill>
                  <a:schemeClr val="tx1"/>
                </a:solidFill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35038986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1EBD-ED19-4075-B5B2-90C514729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6" y="465620"/>
            <a:ext cx="8479852" cy="307777"/>
          </a:xfrm>
        </p:spPr>
        <p:txBody>
          <a:bodyPr/>
          <a:lstStyle/>
          <a:p>
            <a:r>
              <a:rPr lang="en-US" b="1" dirty="0">
                <a:latin typeface="Segoe UI"/>
                <a:cs typeface="Segoe UI"/>
              </a:rPr>
              <a:t>Securing access to package feeds</a:t>
            </a:r>
            <a:endParaRPr lang="en-US" dirty="0">
              <a:latin typeface="Segoe UI"/>
              <a:cs typeface="Segoe U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2B666E-5AC6-43F4-941C-D4B9053E9EAC}"/>
              </a:ext>
            </a:extLst>
          </p:cNvPr>
          <p:cNvSpPr>
            <a:spLocks/>
          </p:cNvSpPr>
          <p:nvPr/>
        </p:nvSpPr>
        <p:spPr bwMode="auto">
          <a:xfrm>
            <a:off x="313982" y="2367038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consumption:</a:t>
            </a:r>
          </a:p>
          <a:p>
            <a:pPr marL="0" lvl="1" defTabSz="685845">
              <a:defRPr/>
            </a:pPr>
            <a:r>
              <a:rPr lang="en-US" sz="1471" dirty="0">
                <a:solidFill>
                  <a:schemeClr val="tx1"/>
                </a:solidFill>
              </a:rPr>
              <a:t>Whenever a package feed and its packages should only be consumed by a certain audience, it is required to restrict access to it. Only those allowed access will be able to consume the packages from the feed.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1EEEE1F-7E86-462B-AFC3-733FED924611}"/>
              </a:ext>
            </a:extLst>
          </p:cNvPr>
          <p:cNvSpPr>
            <a:spLocks/>
          </p:cNvSpPr>
          <p:nvPr/>
        </p:nvSpPr>
        <p:spPr bwMode="auto">
          <a:xfrm>
            <a:off x="4635533" y="2348106"/>
            <a:ext cx="4177653" cy="178212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0848" rIns="134464" bIns="1008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845">
              <a:defRPr/>
            </a:pPr>
            <a:r>
              <a:rPr lang="en-US" sz="1765" dirty="0">
                <a:solidFill>
                  <a:schemeClr val="tx1"/>
                </a:solidFill>
                <a:latin typeface="+mj-lt"/>
              </a:rPr>
              <a:t>Restricted access for publishing:</a:t>
            </a:r>
          </a:p>
          <a:p>
            <a:pPr marL="0" lvl="1">
              <a:defRPr/>
            </a:pPr>
            <a:r>
              <a:rPr lang="en-US" sz="1471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471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5" name="Picture 4" descr="Icon of arrow positioned diagonally">
            <a:extLst>
              <a:ext uri="{FF2B5EF4-FFF2-40B4-BE49-F238E27FC236}">
                <a16:creationId xmlns:a16="http://schemas.microsoft.com/office/drawing/2014/main" id="{643620ED-441F-4D57-9573-5F2DCD14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2" y="1109044"/>
            <a:ext cx="700332" cy="7003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062EE-22DD-492D-8C56-8BBFF4E5EDC1}"/>
              </a:ext>
            </a:extLst>
          </p:cNvPr>
          <p:cNvSpPr/>
          <p:nvPr/>
        </p:nvSpPr>
        <p:spPr>
          <a:xfrm>
            <a:off x="1173336" y="1033022"/>
            <a:ext cx="7627782" cy="8427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618">
                <a:latin typeface="+mj-lt"/>
              </a:rPr>
              <a:t>Feeds have to be secured:</a:t>
            </a:r>
          </a:p>
          <a:p>
            <a:pPr>
              <a:spcBef>
                <a:spcPts val="441"/>
              </a:spcBef>
              <a:spcAft>
                <a:spcPts val="441"/>
              </a:spcAft>
            </a:pPr>
            <a:r>
              <a:rPr lang="en-US" sz="1471"/>
              <a:t>Private feeds </a:t>
            </a:r>
          </a:p>
          <a:p>
            <a:pPr>
              <a:spcBef>
                <a:spcPts val="294"/>
              </a:spcBef>
              <a:spcAft>
                <a:spcPts val="441"/>
              </a:spcAft>
            </a:pPr>
            <a:r>
              <a:rPr lang="en-US" sz="1471"/>
              <a:t>Not allow access by unauthorized users for publishing</a:t>
            </a:r>
          </a:p>
        </p:txBody>
      </p:sp>
    </p:spTree>
    <p:extLst>
      <p:ext uri="{BB962C8B-B14F-4D97-AF65-F5344CB8AC3E}">
        <p14:creationId xmlns:p14="http://schemas.microsoft.com/office/powerpoint/2010/main" val="12816295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six-hour "crash course"</a:t>
            </a:r>
          </a:p>
          <a:p>
            <a:pPr lvl="1"/>
            <a:r>
              <a:rPr lang="en-US" dirty="0"/>
              <a:t>Please plan to review these materials more than once</a:t>
            </a:r>
          </a:p>
          <a:p>
            <a:pPr lvl="1"/>
            <a:r>
              <a:rPr lang="en-US" dirty="0"/>
              <a:t>10-minute break at midpoint</a:t>
            </a:r>
          </a:p>
          <a:p>
            <a:r>
              <a:rPr lang="en-US" dirty="0"/>
              <a:t>Please ask/answer questions and provide feedback in the Q/A panel, not the group chat</a:t>
            </a:r>
          </a:p>
          <a:p>
            <a:r>
              <a:rPr lang="en-US" dirty="0"/>
              <a:t>I'll post outstanding questions/answers to my Twitter feed: </a:t>
            </a:r>
            <a:r>
              <a:rPr lang="en-US" b="1" dirty="0">
                <a:solidFill>
                  <a:srgbClr val="0070C0"/>
                </a:solidFill>
              </a:rPr>
              <a:t>@TechTrainerTim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7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FFC0E8-97CE-4426-A0C0-75252002E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 AZ-400 Exam Strategy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81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Preparing for Online Testing</a:t>
            </a:r>
          </a:p>
        </p:txBody>
      </p:sp>
    </p:spTree>
    <p:extLst>
      <p:ext uri="{BB962C8B-B14F-4D97-AF65-F5344CB8AC3E}">
        <p14:creationId xmlns:p14="http://schemas.microsoft.com/office/powerpoint/2010/main" val="18001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Tim's Online Testing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880932-C79B-4E37-86AD-089232300598}"/>
              </a:ext>
            </a:extLst>
          </p:cNvPr>
          <p:cNvSpPr/>
          <p:nvPr/>
        </p:nvSpPr>
        <p:spPr>
          <a:xfrm>
            <a:off x="704908" y="1951733"/>
            <a:ext cx="773418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timw.info/online</a:t>
            </a:r>
          </a:p>
        </p:txBody>
      </p:sp>
    </p:spTree>
    <p:extLst>
      <p:ext uri="{BB962C8B-B14F-4D97-AF65-F5344CB8AC3E}">
        <p14:creationId xmlns:p14="http://schemas.microsoft.com/office/powerpoint/2010/main" val="2038725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Why Microsoft Online Testing?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267" y="1268016"/>
            <a:ext cx="4748485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COVID means Pearson VUE physical testing centers are unavailable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The Pearson OnVUE client has come a LONG way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I'll use online testing exclusively from now on</a:t>
            </a: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sz="2700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1949B-A759-48A3-9918-2E21EE088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52575"/>
            <a:ext cx="3928533" cy="2209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67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141" y="1410891"/>
            <a:ext cx="4948510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Windows 10 / Windows 8.1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macOS High Sierra (10.13)</a:t>
            </a:r>
          </a:p>
          <a:p>
            <a:r>
              <a:rPr lang="en-US" sz="2700" dirty="0">
                <a:solidFill>
                  <a:srgbClr val="0070C0"/>
                </a:solidFill>
              </a:rPr>
              <a:t>4 GB RAM</a:t>
            </a:r>
          </a:p>
          <a:p>
            <a:r>
              <a:rPr lang="en-US" sz="2700" dirty="0">
                <a:solidFill>
                  <a:srgbClr val="0070C0"/>
                </a:solidFill>
              </a:rPr>
              <a:t>1024x768/16 resolution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1920x1080/32 recommended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Touchscreens are prohibited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2050" name="Picture 2" descr="Integrated camera is not working in Windows 10, 8 [100% SOLVED]">
            <a:extLst>
              <a:ext uri="{FF2B5EF4-FFF2-40B4-BE49-F238E27FC236}">
                <a16:creationId xmlns:a16="http://schemas.microsoft.com/office/drawing/2014/main" id="{A4823C7E-52FB-41BE-8477-5517F5EC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800" y="1410891"/>
            <a:ext cx="4113287" cy="249614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33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3 Mbps down/up network bandwidth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hotspot tethering is prohibited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Browsers: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IE 11, Edge, Chrome, Firefox, or Safari (latest versions)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ABC4C-68F2-4720-9019-8DEB28A34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15" y="1268016"/>
            <a:ext cx="4179353" cy="2990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Pearson OnVUE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6" y="1537826"/>
            <a:ext cx="4371974" cy="333183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Webcam: 640x480/10 fps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Microphone: integrated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Headsets not allowed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Corporate VPNs, firewalls, and proxies will likely disrupt the delivery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Check with networking team first</a:t>
            </a: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sz="2700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1AD8C-A2F3-47E3-8127-83B0C815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1268016"/>
            <a:ext cx="3905250" cy="29289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207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Your Pre-Exam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2680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Computer set up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all tasks except for your browser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May need to use Task Manager or Activity Monitor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Additional monitors turned off</a:t>
            </a:r>
          </a:p>
          <a:p>
            <a:r>
              <a:rPr lang="en-US" sz="2700" dirty="0">
                <a:solidFill>
                  <a:srgbClr val="0070C0"/>
                </a:solidFill>
              </a:rPr>
              <a:t>Mobile phone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ID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365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9132F-D6A0-45F1-8791-2664B3AB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During the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AA379-2ABB-4A7A-B96C-D97E56BE7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91817"/>
            <a:ext cx="5772149" cy="360164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0070C0"/>
                </a:solidFill>
              </a:rPr>
              <a:t>Keep your face in the webcam frame</a:t>
            </a:r>
          </a:p>
          <a:p>
            <a:r>
              <a:rPr lang="en-US" sz="2700" dirty="0">
                <a:solidFill>
                  <a:srgbClr val="0070C0"/>
                </a:solidFill>
              </a:rPr>
              <a:t>Keep your hands away from your mouth</a:t>
            </a:r>
          </a:p>
          <a:p>
            <a:r>
              <a:rPr lang="en-US" sz="2700" dirty="0">
                <a:solidFill>
                  <a:srgbClr val="0070C0"/>
                </a:solidFill>
              </a:rPr>
              <a:t>Ensure you aren't interrupted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Walled room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Door closed</a:t>
            </a:r>
          </a:p>
          <a:p>
            <a:r>
              <a:rPr lang="en-US" sz="2700" dirty="0">
                <a:solidFill>
                  <a:srgbClr val="0070C0"/>
                </a:solidFill>
              </a:rPr>
              <a:t>No bio breaks are allowed</a:t>
            </a:r>
          </a:p>
          <a:p>
            <a:endParaRPr lang="en-US" sz="2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26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18423-3EF4-4816-8938-9B15A099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29" y="207464"/>
            <a:ext cx="5857143" cy="47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2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1FA3-9927-F74A-8D15-783CB3AE1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cut closely to the exam objectives and precisely what information you need to know to clear the AZ-400 exam (respecting NDA, of course)</a:t>
            </a:r>
          </a:p>
          <a:p>
            <a:r>
              <a:rPr lang="en-US" dirty="0"/>
              <a:t>The AZ-400 exam is a mile wide and a foot deep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EE25-70D2-4441-9343-313EBE30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25125" y="2340272"/>
            <a:ext cx="3284220" cy="218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4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25729-57C0-4BFA-B863-2D70269F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5" y="238501"/>
            <a:ext cx="786675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9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446AB3-B661-4781-B299-1CB21BD0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8" y="207935"/>
            <a:ext cx="7969804" cy="47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3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1443B-182D-4EB4-88B8-5E31680B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1" y="233331"/>
            <a:ext cx="7884179" cy="4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8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DF81DE-C608-4F72-A99D-2C0D4241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2" y="178444"/>
            <a:ext cx="8069237" cy="478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13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509DC1-DBE4-4131-BCDA-BCBC6FD42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5" y="272075"/>
            <a:ext cx="7753551" cy="459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6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AE04D-035D-4ACD-A2BA-DC2C7AC59D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09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7CE6AE-0531-49D1-A0D5-524EC452CA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595" y="186579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8436F-F397-4362-8887-E39F32242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51" y="186577"/>
            <a:ext cx="2064357" cy="44677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6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7A4BA-F984-482B-B059-4FA0071447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98" y="337858"/>
            <a:ext cx="2064356" cy="44677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C7D223-F6AC-4C98-B608-AE49669A1C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7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816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BEA0CF-A3BA-452D-97BB-B7B0FFC62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905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9545-1444-434B-A194-8D4DEA625D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02" y="337857"/>
            <a:ext cx="2064356" cy="4467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445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54A7E5-406A-46DD-B19F-EA7C661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11" y="210730"/>
            <a:ext cx="7960379" cy="47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286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CBADF-E513-4B88-9A4E-100D8718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5" y="339877"/>
            <a:ext cx="7524951" cy="446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41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176E8-185D-43F3-94A1-F48369DE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167" y="647700"/>
            <a:ext cx="5291666" cy="396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20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E4D5-DBC4-4B8C-A102-3875F9CB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07" y="474908"/>
            <a:ext cx="7318787" cy="419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29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E663-D0AD-564E-AFD0-A2EAFE72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AZ-400 Exam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EB59-169C-FE49-B976-0294784B9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 to see a lot of JSON, PowerShell, and Azure CLI</a:t>
            </a:r>
          </a:p>
          <a:p>
            <a:r>
              <a:rPr lang="en-US" dirty="0"/>
              <a:t>Expect NOT to see C# or JavaScript</a:t>
            </a:r>
          </a:p>
          <a:p>
            <a:r>
              <a:rPr lang="en-US" dirty="0"/>
              <a:t>It doesn't matter which exam order you use:</a:t>
            </a:r>
          </a:p>
          <a:p>
            <a:pPr lvl="1"/>
            <a:r>
              <a:rPr lang="en-US" dirty="0"/>
              <a:t>AZ-203</a:t>
            </a:r>
          </a:p>
          <a:p>
            <a:pPr lvl="1"/>
            <a:r>
              <a:rPr lang="en-US" dirty="0"/>
              <a:t>AZ-103/AZ-104</a:t>
            </a:r>
          </a:p>
          <a:p>
            <a:pPr lvl="1"/>
            <a:r>
              <a:rPr lang="en-US" dirty="0"/>
              <a:t>AZ-400</a:t>
            </a:r>
          </a:p>
          <a:p>
            <a:r>
              <a:rPr lang="en-US" dirty="0"/>
              <a:t>Perform due diligence in validating your environment for Microsoft online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3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8912" y="2276856"/>
            <a:ext cx="6858000" cy="373949"/>
          </a:xfrm>
        </p:spPr>
        <p:txBody>
          <a:bodyPr/>
          <a:lstStyle/>
          <a:p>
            <a:r>
              <a:rPr lang="en-US" dirty="0"/>
              <a:t>AZ-400 Item Types</a:t>
            </a:r>
          </a:p>
        </p:txBody>
      </p:sp>
    </p:spTree>
    <p:extLst>
      <p:ext uri="{BB962C8B-B14F-4D97-AF65-F5344CB8AC3E}">
        <p14:creationId xmlns:p14="http://schemas.microsoft.com/office/powerpoint/2010/main" val="5931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Single Answer Multiple Choice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A3770-EB44-4AE8-97EC-70188EC1C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2" y="759846"/>
            <a:ext cx="6424120" cy="429718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67377322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Multiple Answer Multiple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CC436-8F30-418D-AC85-F1869746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741187"/>
            <a:ext cx="6942668" cy="40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07496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redeploy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76055775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Repeated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73DAA-F6FA-4B5E-82D6-90FA5BE20CDB}"/>
              </a:ext>
            </a:extLst>
          </p:cNvPr>
          <p:cNvSpPr txBox="1"/>
          <p:nvPr/>
        </p:nvSpPr>
        <p:spPr>
          <a:xfrm>
            <a:off x="1168854" y="1202871"/>
            <a:ext cx="6806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need to move an Azure VM to another hardware host.</a:t>
            </a:r>
          </a:p>
          <a:p>
            <a:endParaRPr lang="en-US" sz="2400" dirty="0"/>
          </a:p>
          <a:p>
            <a:r>
              <a:rPr lang="en-US" sz="2400" dirty="0"/>
              <a:t>Solution: You restart the VM.</a:t>
            </a:r>
          </a:p>
          <a:p>
            <a:endParaRPr lang="en-US" sz="2400" dirty="0"/>
          </a:p>
          <a:p>
            <a:r>
              <a:rPr lang="en-US" sz="2400" dirty="0"/>
              <a:t>Does this solution meet the goal?</a:t>
            </a:r>
          </a:p>
          <a:p>
            <a:endParaRPr lang="en-US" sz="2400" dirty="0"/>
          </a:p>
          <a:p>
            <a:pPr marL="257175" indent="-257175">
              <a:buAutoNum type="alphaLcPeriod"/>
            </a:pPr>
            <a:r>
              <a:rPr lang="en-US" sz="2400" dirty="0"/>
              <a:t>Yes</a:t>
            </a:r>
          </a:p>
          <a:p>
            <a:pPr marL="257175" indent="-257175">
              <a:buAutoNum type="alphaLcPeriod"/>
            </a:pPr>
            <a:r>
              <a:rPr lang="en-US" sz="2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8382130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Select and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8D004-432C-40C0-887C-A1DE6448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53" y="1049629"/>
            <a:ext cx="7305694" cy="384095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1808469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Build List and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995FA9-9F69-4229-AE53-7CD8B783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632" y="1028701"/>
            <a:ext cx="5930736" cy="396715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17133926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Active Screen/Fill in the Blank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58319-C6AA-4A20-B2B6-58F13105B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23" y="1030559"/>
            <a:ext cx="6631954" cy="3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330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EFF8-D9AC-F84D-8949-EF6A66C51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Recordings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CF24-13AB-4662-B8C8-655B9623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60" y="568384"/>
            <a:ext cx="5244080" cy="40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64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C76BE-3D56-4014-BF60-49E5DDBA2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065745"/>
            <a:ext cx="7372350" cy="38248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6637923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46B4-D857-4401-A834-5F330F58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Tahoma" panose="020B0604030504040204" pitchFamily="34" charset="0"/>
                <a:cs typeface="Tahoma" panose="020B0604030504040204" pitchFamily="34" charset="0"/>
              </a:rPr>
              <a:t> Performance-Based Lab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1387-89A1-459B-9135-9371751A0523}"/>
              </a:ext>
            </a:extLst>
          </p:cNvPr>
          <p:cNvGrpSpPr/>
          <p:nvPr/>
        </p:nvGrpSpPr>
        <p:grpSpPr>
          <a:xfrm>
            <a:off x="1013962" y="716085"/>
            <a:ext cx="6738900" cy="4268806"/>
            <a:chOff x="1013962" y="716085"/>
            <a:chExt cx="6738900" cy="42688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AEB5F4-7D42-4847-AAA1-08F572F1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962" y="716085"/>
              <a:ext cx="6738900" cy="4268806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63C9B6A-CEA0-413C-A8BC-FD3A982FE108}"/>
                </a:ext>
              </a:extLst>
            </p:cNvPr>
            <p:cNvSpPr/>
            <p:nvPr/>
          </p:nvSpPr>
          <p:spPr>
            <a:xfrm>
              <a:off x="4450813" y="2387084"/>
              <a:ext cx="2423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 </a:t>
              </a:r>
              <a:endParaRPr lang="en-US" dirty="0"/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A2CB6128-837D-4524-8C8F-4E6F39F1D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2682" y="894156"/>
              <a:ext cx="1917099" cy="405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7F5B4D4E-2FEF-456E-9FB8-DD6E9C121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7011" y="4197905"/>
              <a:ext cx="1713634" cy="734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77005414-D9D3-46B0-83DD-D2DACD513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903" y="855920"/>
              <a:ext cx="4232825" cy="343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165667-E994-4DA5-93D4-DA1E34AD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131" y="4282383"/>
              <a:ext cx="4297551" cy="40952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79997B-60E7-4713-82FF-C54A8D45E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1021917"/>
              <a:ext cx="470961" cy="32656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63BDFD-A23F-4F2F-A7D5-B6DEE094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9781" y="4197905"/>
              <a:ext cx="469327" cy="749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3050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3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4.xml><?xml version="1.0" encoding="utf-8"?>
<a:theme xmlns:a="http://schemas.openxmlformats.org/drawingml/2006/main" name="2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Illustration_2018_Cloud_011.potx" id="{762B47AA-A827-4F63-8EDD-1F6B4767BB62}" vid="{53DB83EF-4F78-4F48-A301-01610C79C1E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14428</TotalTime>
  <Words>2535</Words>
  <Application>Microsoft Office PowerPoint</Application>
  <PresentationFormat>On-screen Show (16:9)</PresentationFormat>
  <Paragraphs>419</Paragraphs>
  <Slides>91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91</vt:i4>
      </vt:variant>
    </vt:vector>
  </HeadingPairs>
  <TitlesOfParts>
    <vt:vector size="106" baseType="lpstr">
      <vt:lpstr>Arial</vt:lpstr>
      <vt:lpstr>Calibri</vt:lpstr>
      <vt:lpstr>Gotham Medium</vt:lpstr>
      <vt:lpstr>Segoe UI</vt:lpstr>
      <vt:lpstr>Segoe UI (Body)</vt:lpstr>
      <vt:lpstr>Segoe UI Light</vt:lpstr>
      <vt:lpstr>Segoe UI Semibold</vt:lpstr>
      <vt:lpstr>Segoe UI Semilight</vt:lpstr>
      <vt:lpstr>Tahoma</vt:lpstr>
      <vt:lpstr>Times New Roman</vt:lpstr>
      <vt:lpstr>Wingdings</vt:lpstr>
      <vt:lpstr>Standard_LiveLessons_2017</vt:lpstr>
      <vt:lpstr>WHITE TEMPLATE</vt:lpstr>
      <vt:lpstr>1_WHITE TEMPLATE</vt:lpstr>
      <vt:lpstr>2_WHITE TEMPLATE</vt:lpstr>
      <vt:lpstr>Exam AZ-400: Microsoft DevOps Solutions Crash Course</vt:lpstr>
      <vt:lpstr>Tim Warner</vt:lpstr>
      <vt:lpstr>Session 1 of 2 Learning Goals</vt:lpstr>
      <vt:lpstr>Session 2 of 2 Learning Goals</vt:lpstr>
      <vt:lpstr>Course Materials</vt:lpstr>
      <vt:lpstr>Setting Expectations</vt:lpstr>
      <vt:lpstr>A Surgical Approach</vt:lpstr>
      <vt:lpstr>Session Recordings</vt:lpstr>
      <vt:lpstr>Session Recordings</vt:lpstr>
      <vt:lpstr>Session Recordings</vt:lpstr>
      <vt:lpstr>Exam AZ-400 Latest Updates</vt:lpstr>
      <vt:lpstr>DevOps Engineer Expert Certification</vt:lpstr>
      <vt:lpstr>Tim's Suggested Certification Strategy</vt:lpstr>
      <vt:lpstr> </vt:lpstr>
      <vt:lpstr>Thank you!</vt:lpstr>
      <vt:lpstr>Source Control and SRE Strategy</vt:lpstr>
      <vt:lpstr>DevOps - The Three Ways</vt:lpstr>
      <vt:lpstr>CI/CD Pipelines</vt:lpstr>
      <vt:lpstr>Formats 'n' Languages</vt:lpstr>
      <vt:lpstr>DevOps Reading List</vt:lpstr>
      <vt:lpstr>Benefits of source control</vt:lpstr>
      <vt:lpstr>Distributed source control</vt:lpstr>
      <vt:lpstr>Centralized source control</vt:lpstr>
      <vt:lpstr>Feature Branching and Merging</vt:lpstr>
      <vt:lpstr>Merge commits</vt:lpstr>
      <vt:lpstr>Merge squash</vt:lpstr>
      <vt:lpstr>Rebase</vt:lpstr>
      <vt:lpstr>GitHub Workflow</vt:lpstr>
      <vt:lpstr>Single-Stage Dockerfile</vt:lpstr>
      <vt:lpstr>Docker Container Development Process</vt:lpstr>
      <vt:lpstr>Multi-Stage Dockerfile</vt:lpstr>
      <vt:lpstr>Helm, ACR, and AKS</vt:lpstr>
      <vt:lpstr>Build Engines</vt:lpstr>
      <vt:lpstr>Code Testing Extensions</vt:lpstr>
      <vt:lpstr>Sources and impacts of technical debt</vt:lpstr>
      <vt:lpstr>Code Testing Extensions, Continued</vt:lpstr>
      <vt:lpstr>Azure Management Scopes</vt:lpstr>
      <vt:lpstr>Azure AD Identity</vt:lpstr>
      <vt:lpstr>Azure Automation DSC</vt:lpstr>
      <vt:lpstr>Azure Management Scopes</vt:lpstr>
      <vt:lpstr>Build Automation with Azure Pipelines</vt:lpstr>
      <vt:lpstr>Azure pipelines and visual designer</vt:lpstr>
      <vt:lpstr>Continuous Security Validation</vt:lpstr>
      <vt:lpstr>Microsoft vs self-hosted agents</vt:lpstr>
      <vt:lpstr>Hosted Agent Folders and Predefined Variables</vt:lpstr>
      <vt:lpstr>Predefined agent pool – Azure pipelines</vt:lpstr>
      <vt:lpstr>Azure pipelines and YAML</vt:lpstr>
      <vt:lpstr>The four pillars of continuous integration</vt:lpstr>
      <vt:lpstr>Anatomy of a pipeline</vt:lpstr>
      <vt:lpstr>YAML resources</vt:lpstr>
      <vt:lpstr>What are actions ?</vt:lpstr>
      <vt:lpstr>Actions flow</vt:lpstr>
      <vt:lpstr>Workflows</vt:lpstr>
      <vt:lpstr>Dependency Management with Azure Artifacts</vt:lpstr>
      <vt:lpstr>Elements of a Dependency Management Strategy</vt:lpstr>
      <vt:lpstr>Identifying Dependencies</vt:lpstr>
      <vt:lpstr>Packages</vt:lpstr>
      <vt:lpstr>Package feeds</vt:lpstr>
      <vt:lpstr>Securing access to package feeds</vt:lpstr>
      <vt:lpstr>Exam AZ-400 Exam Strategy </vt:lpstr>
      <vt:lpstr>Preparing for Online Testing</vt:lpstr>
      <vt:lpstr>Tim's Online Testing Video</vt:lpstr>
      <vt:lpstr>Why Microsoft Online Testing?</vt:lpstr>
      <vt:lpstr>Pearson OnVUE System Requirements</vt:lpstr>
      <vt:lpstr>Pearson OnVUE System Requirements</vt:lpstr>
      <vt:lpstr>Pearson OnVUE System Requirements</vt:lpstr>
      <vt:lpstr>Your Pre-Exam Checklist</vt:lpstr>
      <vt:lpstr>During the Exam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AZ-400 Exam Tips</vt:lpstr>
      <vt:lpstr>AZ-400 Item Types</vt:lpstr>
      <vt:lpstr> Single Answer Multiple Choice</vt:lpstr>
      <vt:lpstr> Multiple Answer Multiple Choice</vt:lpstr>
      <vt:lpstr>Repeated Scenario</vt:lpstr>
      <vt:lpstr>Repeated Scenario</vt:lpstr>
      <vt:lpstr> Select and Place</vt:lpstr>
      <vt:lpstr> Build List and Reorder</vt:lpstr>
      <vt:lpstr> Active Screen/Fill in the Blank</vt:lpstr>
      <vt:lpstr> Case Study</vt:lpstr>
      <vt:lpstr> Performance-Based Lab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Tim Warner</cp:lastModifiedBy>
  <cp:revision>264</cp:revision>
  <dcterms:created xsi:type="dcterms:W3CDTF">2015-09-28T19:52:00Z</dcterms:created>
  <dcterms:modified xsi:type="dcterms:W3CDTF">2021-04-22T13:35:18Z</dcterms:modified>
</cp:coreProperties>
</file>